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556" r:id="rId5"/>
    <p:sldId id="256" r:id="rId6"/>
    <p:sldId id="527" r:id="rId7"/>
    <p:sldId id="541" r:id="rId8"/>
    <p:sldId id="555" r:id="rId9"/>
    <p:sldId id="542" r:id="rId10"/>
    <p:sldId id="543" r:id="rId11"/>
    <p:sldId id="544" r:id="rId12"/>
    <p:sldId id="549" r:id="rId13"/>
    <p:sldId id="545" r:id="rId14"/>
    <p:sldId id="546" r:id="rId15"/>
    <p:sldId id="550" r:id="rId16"/>
    <p:sldId id="554" r:id="rId1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2CBF1"/>
    <a:srgbClr val="36B0DF"/>
    <a:srgbClr val="6AB0E0"/>
    <a:srgbClr val="3A7F8E"/>
    <a:srgbClr val="F3F8FB"/>
    <a:srgbClr val="38393C"/>
    <a:srgbClr val="77B613"/>
    <a:srgbClr val="7AA92B"/>
    <a:srgbClr val="E8F1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2DB502-A3F6-493C-9520-70C5E21F4F53}" v="12" dt="2023-10-04T13:14:32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4"/>
    <p:restoredTop sz="70249" autoAdjust="0"/>
  </p:normalViewPr>
  <p:slideViewPr>
    <p:cSldViewPr snapToGrid="0" snapToObjects="1">
      <p:cViewPr varScale="1">
        <p:scale>
          <a:sx n="44" d="100"/>
          <a:sy n="44" d="100"/>
        </p:scale>
        <p:origin x="172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na Borgkvist" userId="d6a6c479-377a-4d69-b3a6-7a2ab78861f6" providerId="ADAL" clId="{A12DB502-A3F6-493C-9520-70C5E21F4F53}"/>
    <pc:docChg chg="undo custSel delSld modSld">
      <pc:chgData name="Minna Borgkvist" userId="d6a6c479-377a-4d69-b3a6-7a2ab78861f6" providerId="ADAL" clId="{A12DB502-A3F6-493C-9520-70C5E21F4F53}" dt="2023-10-24T13:34:30.235" v="99"/>
      <pc:docMkLst>
        <pc:docMk/>
      </pc:docMkLst>
      <pc:sldChg chg="modSp del mod modNotesTx">
        <pc:chgData name="Minna Borgkvist" userId="d6a6c479-377a-4d69-b3a6-7a2ab78861f6" providerId="ADAL" clId="{A12DB502-A3F6-493C-9520-70C5E21F4F53}" dt="2023-10-04T13:09:42.564" v="76" actId="2696"/>
        <pc:sldMkLst>
          <pc:docMk/>
          <pc:sldMk cId="1072432445" sldId="322"/>
        </pc:sldMkLst>
        <pc:spChg chg="mod">
          <ac:chgData name="Minna Borgkvist" userId="d6a6c479-377a-4d69-b3a6-7a2ab78861f6" providerId="ADAL" clId="{A12DB502-A3F6-493C-9520-70C5E21F4F53}" dt="2023-09-29T14:08:40.632" v="75" actId="403"/>
          <ac:spMkLst>
            <pc:docMk/>
            <pc:sldMk cId="1072432445" sldId="322"/>
            <ac:spMk id="3" creationId="{7E7B5C59-B1AB-F04A-8764-6D0C0F47BABB}"/>
          </ac:spMkLst>
        </pc:spChg>
      </pc:sldChg>
      <pc:sldChg chg="modNotesTx">
        <pc:chgData name="Minna Borgkvist" userId="d6a6c479-377a-4d69-b3a6-7a2ab78861f6" providerId="ADAL" clId="{A12DB502-A3F6-493C-9520-70C5E21F4F53}" dt="2023-10-04T13:15:49.713" v="96" actId="20577"/>
        <pc:sldMkLst>
          <pc:docMk/>
          <pc:sldMk cId="1003515994" sldId="527"/>
        </pc:sldMkLst>
      </pc:sldChg>
      <pc:sldChg chg="modNotesTx">
        <pc:chgData name="Minna Borgkvist" userId="d6a6c479-377a-4d69-b3a6-7a2ab78861f6" providerId="ADAL" clId="{A12DB502-A3F6-493C-9520-70C5E21F4F53}" dt="2023-10-04T13:15:09.147" v="87" actId="20577"/>
        <pc:sldMkLst>
          <pc:docMk/>
          <pc:sldMk cId="2359485119" sldId="543"/>
        </pc:sldMkLst>
      </pc:sldChg>
      <pc:sldChg chg="modSp mod modNotesTx">
        <pc:chgData name="Minna Borgkvist" userId="d6a6c479-377a-4d69-b3a6-7a2ab78861f6" providerId="ADAL" clId="{A12DB502-A3F6-493C-9520-70C5E21F4F53}" dt="2023-09-29T12:41:51.837" v="73" actId="20577"/>
        <pc:sldMkLst>
          <pc:docMk/>
          <pc:sldMk cId="2840270556" sldId="545"/>
        </pc:sldMkLst>
        <pc:spChg chg="mod">
          <ac:chgData name="Minna Borgkvist" userId="d6a6c479-377a-4d69-b3a6-7a2ab78861f6" providerId="ADAL" clId="{A12DB502-A3F6-493C-9520-70C5E21F4F53}" dt="2023-09-29T12:41:44.557" v="62" actId="20577"/>
          <ac:spMkLst>
            <pc:docMk/>
            <pc:sldMk cId="2840270556" sldId="545"/>
            <ac:spMk id="3" creationId="{88B73CE7-AD16-E648-BAD5-3772FBC5D7D8}"/>
          </ac:spMkLst>
        </pc:spChg>
      </pc:sldChg>
      <pc:sldChg chg="modNotesTx">
        <pc:chgData name="Minna Borgkvist" userId="d6a6c479-377a-4d69-b3a6-7a2ab78861f6" providerId="ADAL" clId="{A12DB502-A3F6-493C-9520-70C5E21F4F53}" dt="2023-10-04T13:14:22.796" v="78" actId="20577"/>
        <pc:sldMkLst>
          <pc:docMk/>
          <pc:sldMk cId="2618522740" sldId="546"/>
        </pc:sldMkLst>
      </pc:sldChg>
      <pc:sldChg chg="modNotesTx">
        <pc:chgData name="Minna Borgkvist" userId="d6a6c479-377a-4d69-b3a6-7a2ab78861f6" providerId="ADAL" clId="{A12DB502-A3F6-493C-9520-70C5E21F4F53}" dt="2023-10-04T13:14:39.970" v="79" actId="20577"/>
        <pc:sldMkLst>
          <pc:docMk/>
          <pc:sldMk cId="1275963112" sldId="549"/>
        </pc:sldMkLst>
      </pc:sldChg>
      <pc:sldChg chg="modNotesTx">
        <pc:chgData name="Minna Borgkvist" userId="d6a6c479-377a-4d69-b3a6-7a2ab78861f6" providerId="ADAL" clId="{A12DB502-A3F6-493C-9520-70C5E21F4F53}" dt="2023-10-04T14:02:51.996" v="97" actId="20577"/>
        <pc:sldMkLst>
          <pc:docMk/>
          <pc:sldMk cId="1133779609" sldId="554"/>
        </pc:sldMkLst>
      </pc:sldChg>
      <pc:sldChg chg="modNotesTx">
        <pc:chgData name="Minna Borgkvist" userId="d6a6c479-377a-4d69-b3a6-7a2ab78861f6" providerId="ADAL" clId="{A12DB502-A3F6-493C-9520-70C5E21F4F53}" dt="2023-10-09T11:23:02.112" v="98" actId="113"/>
        <pc:sldMkLst>
          <pc:docMk/>
          <pc:sldMk cId="2716799966" sldId="555"/>
        </pc:sldMkLst>
      </pc:sldChg>
      <pc:sldChg chg="modSp mod">
        <pc:chgData name="Minna Borgkvist" userId="d6a6c479-377a-4d69-b3a6-7a2ab78861f6" providerId="ADAL" clId="{A12DB502-A3F6-493C-9520-70C5E21F4F53}" dt="2023-10-24T13:34:30.235" v="99"/>
        <pc:sldMkLst>
          <pc:docMk/>
          <pc:sldMk cId="3306735566" sldId="556"/>
        </pc:sldMkLst>
        <pc:spChg chg="mod">
          <ac:chgData name="Minna Borgkvist" userId="d6a6c479-377a-4d69-b3a6-7a2ab78861f6" providerId="ADAL" clId="{A12DB502-A3F6-493C-9520-70C5E21F4F53}" dt="2023-10-24T13:34:30.235" v="99"/>
          <ac:spMkLst>
            <pc:docMk/>
            <pc:sldMk cId="3306735566" sldId="556"/>
            <ac:spMk id="3" creationId="{FCB52233-0679-F446-93BD-3EBA6A7D225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EE114-76DE-A549-9C21-8C57A927385A}" type="datetimeFigureOut">
              <a:rPr lang="sv-SE" smtClean="0"/>
              <a:t>2023-10-24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sv-SE"/>
              <a:t>Redigera format för bakgrundstext
Nivå två
Nivå tre
Nivå fyra
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7930E-5619-8D42-AECF-23D8BC9DC2F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5995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9192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Deponering 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 som vi (ännu) inte kan destruera på ett miljövänligt sätt och absolut inte vill ha tillbaka i kretsloppet deponeras. Exempel på farligt avfall som deponeras är kvicksilver, asbest, </a:t>
            </a:r>
            <a:r>
              <a:rPr lang="sv-S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eternit</a:t>
            </a:r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slam från avfallskraftvärmeverk och radioaktivt avfall.</a:t>
            </a:r>
          </a:p>
          <a:p>
            <a:endParaRPr lang="sv-S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Radioaktivt avfall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Radioaktivt avfall är radioaktivt material, en restprodukt. Vid sitt sönderfall avger det joniserande strålning, som kan vara hälsofarlig. I kärnbränslecykeln kan nyligen använt avfall vara tillräckligt radioaktivt för att orsaka död genom strålsjuka.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Radioaktivt avfall tas i Sverige omhand av SKB, Svensk Kärnbränslehantering.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598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 AV VÅRA FARLIGASTE MILJÖGIFTER: KVICKSILVER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Kvicksilver (Hg) är ett metalliskt grundämne.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 är flytande i rumstemperatur, smältpunkten är vid -38,8°C och kokpunkten är vid +356,7°C.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Kvicksilver upptäcktes och började användas under 2000-talet f.Kr.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3926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Sverige har sedan den 1 juni 2009 ett totalförbud mot kvicksilver, med hänvisning till att det är ett miljögift. Men några undantag finns: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ljuskällor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och elektronik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batterier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analyskemikalier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fordon</a:t>
            </a:r>
            <a:br>
              <a:rPr lang="sv-SE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sv-S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8811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Fråga eleverna om de vet vad farligt avfall är.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3326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Allt avfall som är skadligt för människor, djur och natur klassas som farligt.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2411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Exempel på </a:t>
            </a:r>
            <a:r>
              <a:rPr lang="sv-SE" b="1" dirty="0"/>
              <a:t>farligt avfall </a:t>
            </a:r>
            <a:r>
              <a:rPr lang="sv-SE" dirty="0"/>
              <a:t>är: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Batteri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Nagellack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Målarfärg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Hårspray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Läkemedel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5437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Farligt avfall får </a:t>
            </a:r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aldrig</a:t>
            </a:r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kastas i restavfallet eller spolas ner i avloppet eller toaletten utan ska materialsorteras och återvinnas i så hög utsträckning som möjligt. Det som inte kan återvinnas destrueras eller deponeras på ett säkert sätt. 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2209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del av det farliga avfallet återvinns</a:t>
            </a:r>
          </a:p>
          <a:p>
            <a:r>
              <a:rPr lang="sv-SE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ofarliga material (plast, trä, glas med mera) som finns i komplexa produkter som räknas som farligt avfall återvinns. Exempel är mobiltelefoner, TV-apparater, elektriska ljusstakar och plastleksaker med inbyggda batterier.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9105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del av det farliga avfallet återvinns</a:t>
            </a:r>
          </a:p>
          <a:p>
            <a:r>
              <a:rPr lang="sv-SE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"Enkla" produkter som exempelvis spillolja renas och blir ”ny” smörjolja/motorolja. Tungmetaller som bly, kadmium och nickel från batterier, återvinns och används på nytt.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257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Håll koll på produkterna du köper!</a:t>
            </a:r>
            <a:b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Farliga kemiska produkter ska vara märkta med farosymboler och text som informerar om faran. Det ska också stå hur du skyddar dig och hanterar produkten på ett säkert sätt.</a:t>
            </a:r>
          </a:p>
          <a:p>
            <a:endParaRPr lang="sv-S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Läs mer på: 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https://www.kemi.se/rad-till-privatpersoner/rad-om-kemikalier-i-vardagen/markning-och-farosymboler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0053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 ur kretsloppet </a:t>
            </a:r>
          </a:p>
          <a:p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ämnen och material vi inte vill ha tillbaka in i kretsloppet destrueras – oftast genom förbränning i mycket hög temperatur. Exempel är överblivna läkemedel, lösningsmedelsbaserad färg, </a:t>
            </a:r>
            <a:r>
              <a:rPr lang="sv-S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fogskum</a:t>
            </a:r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bekämpningsmedel och oljefilter (metallen materialåtervinns).</a:t>
            </a:r>
          </a:p>
          <a:p>
            <a:endParaRPr lang="sv-S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Energiåtervinning: </a:t>
            </a:r>
            <a:r>
              <a:rPr lang="sv-S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Energiåtervinning är ett hygieniskt och miljömässigt bra sätt att behandla det avfall som inte kan eller bör behandlas med någon annan metod. Omkring hälften av hushållsavfallet i Sverige går till energiåtervinning som ger el, fjärrvärme och fjärrkyla.</a:t>
            </a:r>
            <a:endParaRPr lang="sv-SE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7930E-5619-8D42-AECF-23D8BC9DC2F6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6989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sysav.se/skola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ktangel 17">
            <a:extLst>
              <a:ext uri="{FF2B5EF4-FFF2-40B4-BE49-F238E27FC236}">
                <a16:creationId xmlns:a16="http://schemas.microsoft.com/office/drawing/2014/main" id="{056DAC72-CCEA-4343-8661-5D8E69924ADF}"/>
              </a:ext>
            </a:extLst>
          </p:cNvPr>
          <p:cNvSpPr/>
          <p:nvPr userDrawn="1"/>
        </p:nvSpPr>
        <p:spPr>
          <a:xfrm>
            <a:off x="0" y="0"/>
            <a:ext cx="12192000" cy="6570593"/>
          </a:xfrm>
          <a:prstGeom prst="rect">
            <a:avLst/>
          </a:prstGeom>
          <a:solidFill>
            <a:srgbClr val="F3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DF30343-027F-C54E-B248-1969E36F3C9F}"/>
              </a:ext>
            </a:extLst>
          </p:cNvPr>
          <p:cNvSpPr/>
          <p:nvPr userDrawn="1"/>
        </p:nvSpPr>
        <p:spPr>
          <a:xfrm>
            <a:off x="0" y="6503989"/>
            <a:ext cx="12192000" cy="3540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299B3AAF-05BD-7442-A461-789A410CF8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61829" y="3942982"/>
            <a:ext cx="4296227" cy="2792547"/>
          </a:xfrm>
          <a:prstGeom prst="rect">
            <a:avLst/>
          </a:prstGeom>
        </p:spPr>
      </p:pic>
      <p:sp>
        <p:nvSpPr>
          <p:cNvPr id="17" name="Platshållare för datum 3">
            <a:extLst>
              <a:ext uri="{FF2B5EF4-FFF2-40B4-BE49-F238E27FC236}">
                <a16:creationId xmlns:a16="http://schemas.microsoft.com/office/drawing/2014/main" id="{09F87E5A-55FF-4142-85CD-6E6DBD183D62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  <p:pic>
        <p:nvPicPr>
          <p:cNvPr id="19" name="Bildobjekt 18">
            <a:extLst>
              <a:ext uri="{FF2B5EF4-FFF2-40B4-BE49-F238E27FC236}">
                <a16:creationId xmlns:a16="http://schemas.microsoft.com/office/drawing/2014/main" id="{DE1DAB07-9AFA-714E-843B-8E01F7540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5030" y="4572783"/>
            <a:ext cx="4056743" cy="2961422"/>
          </a:xfrm>
          <a:prstGeom prst="rect">
            <a:avLst/>
          </a:prstGeom>
        </p:spPr>
      </p:pic>
      <p:sp>
        <p:nvSpPr>
          <p:cNvPr id="8" name="Rätvinklig triangel 7">
            <a:extLst>
              <a:ext uri="{FF2B5EF4-FFF2-40B4-BE49-F238E27FC236}">
                <a16:creationId xmlns:a16="http://schemas.microsoft.com/office/drawing/2014/main" id="{0DAD9DD7-F609-F349-BBD1-50774844544E}"/>
              </a:ext>
            </a:extLst>
          </p:cNvPr>
          <p:cNvSpPr/>
          <p:nvPr userDrawn="1"/>
        </p:nvSpPr>
        <p:spPr>
          <a:xfrm flipV="1">
            <a:off x="0" y="0"/>
            <a:ext cx="12192000" cy="2513275"/>
          </a:xfrm>
          <a:prstGeom prst="rtTriangle">
            <a:avLst/>
          </a:prstGeom>
          <a:solidFill>
            <a:srgbClr val="92C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1DDD063-9CCB-A344-B88D-0C548752F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33114"/>
            <a:ext cx="9144000" cy="1995198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4F5E2913-B317-7646-867B-6D3233BB11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20388"/>
            <a:ext cx="9144000" cy="600507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Klicka här för att ändra mall för underrubrikformat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2217533C-D846-BC4C-8920-F12C806A60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66400" y="479529"/>
            <a:ext cx="1434194" cy="598420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2B4C0AF-F957-D341-BF8A-4A3DD097C5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1406" y="138796"/>
            <a:ext cx="1794317" cy="1794317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BAD07594-243C-EA4D-AB54-5ADAEC5578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3363" y="6084915"/>
            <a:ext cx="754020" cy="600199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3C5F8568-4E30-9B44-84C0-AE028980BA7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35076" y="5273871"/>
            <a:ext cx="2908119" cy="1509313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5EAB0EF-364B-CE4D-B2A3-EE390FB57D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367791" y="6128008"/>
            <a:ext cx="312417" cy="40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80786E68-A315-294A-BCEB-17CEA2628A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393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5" name="Platshållare för bild 2">
            <a:extLst>
              <a:ext uri="{FF2B5EF4-FFF2-40B4-BE49-F238E27FC236}">
                <a16:creationId xmlns:a16="http://schemas.microsoft.com/office/drawing/2014/main" id="{35B65B4E-C86E-4741-B26F-C55D17FE2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46274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80786E68-A315-294A-BCEB-17CEA2628A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bg1"/>
              </a:solidFill>
            </a:endParaRPr>
          </a:p>
        </p:txBody>
      </p:sp>
      <p:sp>
        <p:nvSpPr>
          <p:cNvPr id="5" name="Platshållare för bild 2">
            <a:extLst>
              <a:ext uri="{FF2B5EF4-FFF2-40B4-BE49-F238E27FC236}">
                <a16:creationId xmlns:a16="http://schemas.microsoft.com/office/drawing/2014/main" id="{35B65B4E-C86E-4741-B26F-C55D17FE2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2C4E4556-FD7E-2141-938B-5D5BA182A0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4754" y="6287588"/>
            <a:ext cx="974540" cy="4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97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>
            <a:extLst>
              <a:ext uri="{FF2B5EF4-FFF2-40B4-BE49-F238E27FC236}">
                <a16:creationId xmlns:a16="http://schemas.microsoft.com/office/drawing/2014/main" id="{184C0187-091B-A440-AF0E-27163AB5E689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Rätvinklig triangel 16">
            <a:extLst>
              <a:ext uri="{FF2B5EF4-FFF2-40B4-BE49-F238E27FC236}">
                <a16:creationId xmlns:a16="http://schemas.microsoft.com/office/drawing/2014/main" id="{6AFDA8E3-3560-194C-8B3D-694D2E56439A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BA53A0E-55B2-CF44-A8D8-65C1BC8640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25263"/>
            <a:ext cx="4587618" cy="977446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F032AF0-E47C-EC47-BFB9-EB0D9343F0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45394" y="335526"/>
            <a:ext cx="6646606" cy="625700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E51E97C-723A-6843-93BD-3E00DFFE0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05954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D0668B29-9EA7-9144-902C-960A8FF29E4A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ätvinklig triangel 12">
            <a:extLst>
              <a:ext uri="{FF2B5EF4-FFF2-40B4-BE49-F238E27FC236}">
                <a16:creationId xmlns:a16="http://schemas.microsoft.com/office/drawing/2014/main" id="{D4752250-0A18-AB46-8611-A86FBEE71B14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EE0CC0F7-63D9-E144-83C8-A61F7BCFD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4754" y="6008914"/>
            <a:ext cx="974540" cy="406629"/>
          </a:xfrm>
          <a:prstGeom prst="rect">
            <a:avLst/>
          </a:prstGeom>
        </p:spPr>
      </p:pic>
      <p:sp>
        <p:nvSpPr>
          <p:cNvPr id="16" name="Platshållare för datum 3">
            <a:extLst>
              <a:ext uri="{FF2B5EF4-FFF2-40B4-BE49-F238E27FC236}">
                <a16:creationId xmlns:a16="http://schemas.microsoft.com/office/drawing/2014/main" id="{2B0B4036-E58D-4B42-99FC-B0A057AC431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56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>
            <a:extLst>
              <a:ext uri="{FF2B5EF4-FFF2-40B4-BE49-F238E27FC236}">
                <a16:creationId xmlns:a16="http://schemas.microsoft.com/office/drawing/2014/main" id="{E4AC8FF8-FA4A-C34C-A8F9-2BC6516BF6BA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9" name="Rätvinklig triangel 18">
            <a:extLst>
              <a:ext uri="{FF2B5EF4-FFF2-40B4-BE49-F238E27FC236}">
                <a16:creationId xmlns:a16="http://schemas.microsoft.com/office/drawing/2014/main" id="{FE8250C5-2135-3045-BF1A-02BF291DA5E9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BA53A0E-55B2-CF44-A8D8-65C1BC8640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25263"/>
            <a:ext cx="4587618" cy="977446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F032AF0-E47C-EC47-BFB9-EB0D9343F0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45394" y="335526"/>
            <a:ext cx="6646606" cy="625700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E51E97C-723A-6843-93BD-3E00DFFE0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05954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D0668B29-9EA7-9144-902C-960A8FF29E4A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ätvinklig triangel 12">
            <a:extLst>
              <a:ext uri="{FF2B5EF4-FFF2-40B4-BE49-F238E27FC236}">
                <a16:creationId xmlns:a16="http://schemas.microsoft.com/office/drawing/2014/main" id="{D4752250-0A18-AB46-8611-A86FBEE71B14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EE0CC0F7-63D9-E144-83C8-A61F7BCFD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4754" y="6008914"/>
            <a:ext cx="974540" cy="406629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93B317CB-92BE-5141-A08E-8A2339581D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7039" y="5637881"/>
            <a:ext cx="6755539" cy="2040173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2F39EE15-2276-CE48-A47C-68AE4E52E9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63544" y="4599765"/>
            <a:ext cx="3122152" cy="2076231"/>
          </a:xfrm>
          <a:prstGeom prst="rect">
            <a:avLst/>
          </a:prstGeom>
        </p:spPr>
      </p:pic>
      <p:sp>
        <p:nvSpPr>
          <p:cNvPr id="18" name="Platshållare för datum 3">
            <a:extLst>
              <a:ext uri="{FF2B5EF4-FFF2-40B4-BE49-F238E27FC236}">
                <a16:creationId xmlns:a16="http://schemas.microsoft.com/office/drawing/2014/main" id="{F1C3F5BE-9FC7-594C-A9EC-C3E70E803185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8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80786E68-A315-294A-BCEB-17CEA2628A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393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E34D7898-17EB-884C-B8C5-CE155A73C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54"/>
            <a:ext cx="10515600" cy="926646"/>
          </a:xfrm>
        </p:spPr>
        <p:txBody>
          <a:bodyPr/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7" name="Platshållare för innehåll 2">
            <a:extLst>
              <a:ext uri="{FF2B5EF4-FFF2-40B4-BE49-F238E27FC236}">
                <a16:creationId xmlns:a16="http://schemas.microsoft.com/office/drawing/2014/main" id="{14E4A54A-5F29-6046-BF0C-C173A3502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954"/>
            <a:ext cx="10515600" cy="4351338"/>
          </a:xfrm>
        </p:spPr>
        <p:txBody>
          <a:bodyPr/>
          <a:lstStyle>
            <a:lvl1pPr marL="228600" indent="-228600">
              <a:buClr>
                <a:srgbClr val="0E4D94"/>
              </a:buClr>
              <a:buFont typeface="Wingdings" pitchFamily="2" charset="2"/>
              <a:buChar char="§"/>
              <a:defRPr/>
            </a:lvl1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8" name="Platshållare för datum 3">
            <a:extLst>
              <a:ext uri="{FF2B5EF4-FFF2-40B4-BE49-F238E27FC236}">
                <a16:creationId xmlns:a16="http://schemas.microsoft.com/office/drawing/2014/main" id="{5DEE7ABE-4DD7-E04C-B38C-8C5618E41448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1A412867-D828-F44F-877A-5BD96D8F1AC1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ätvinklig triangel 10">
            <a:extLst>
              <a:ext uri="{FF2B5EF4-FFF2-40B4-BE49-F238E27FC236}">
                <a16:creationId xmlns:a16="http://schemas.microsoft.com/office/drawing/2014/main" id="{141E5E81-73C0-1F44-A08A-D7FD32774CD5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DEA239D8-2BC4-9D41-8CAB-6072D53D06A9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ätvinklig triangel 7">
            <a:extLst>
              <a:ext uri="{FF2B5EF4-FFF2-40B4-BE49-F238E27FC236}">
                <a16:creationId xmlns:a16="http://schemas.microsoft.com/office/drawing/2014/main" id="{CF8DC84A-0581-4E4D-B3C3-5679AFDB7D80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D1BC7AB-31B3-3443-A64D-F27BA9771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54"/>
            <a:ext cx="10515600" cy="926646"/>
          </a:xfrm>
        </p:spPr>
        <p:txBody>
          <a:bodyPr/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8AC7CB7-2886-9E46-A2EB-514EF0C1B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954"/>
            <a:ext cx="10515600" cy="4351338"/>
          </a:xfrm>
        </p:spPr>
        <p:txBody>
          <a:bodyPr/>
          <a:lstStyle>
            <a:lvl1pPr marL="228600" indent="-228600">
              <a:buClr>
                <a:srgbClr val="0E4D94"/>
              </a:buClr>
              <a:buFont typeface="Wingdings" pitchFamily="2" charset="2"/>
              <a:buChar char="§"/>
              <a:defRPr/>
            </a:lvl1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CA6C4360-6AC5-5049-816D-9C89CA1ED8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4754" y="6008914"/>
            <a:ext cx="974540" cy="406629"/>
          </a:xfrm>
          <a:prstGeom prst="rect">
            <a:avLst/>
          </a:prstGeom>
        </p:spPr>
      </p:pic>
      <p:sp>
        <p:nvSpPr>
          <p:cNvPr id="13" name="Platshållare för datum 3">
            <a:extLst>
              <a:ext uri="{FF2B5EF4-FFF2-40B4-BE49-F238E27FC236}">
                <a16:creationId xmlns:a16="http://schemas.microsoft.com/office/drawing/2014/main" id="{7BBFAF39-F57D-B745-987D-88A755A66FE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4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DC10C8CE-6BDB-3045-AF70-9C719EF3C3B7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ätvinklig triangel 14">
            <a:extLst>
              <a:ext uri="{FF2B5EF4-FFF2-40B4-BE49-F238E27FC236}">
                <a16:creationId xmlns:a16="http://schemas.microsoft.com/office/drawing/2014/main" id="{531A90FE-36B4-AF49-A5B5-1CE59B760AC2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DEA239D8-2BC4-9D41-8CAB-6072D53D06A9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ätvinklig triangel 7">
            <a:extLst>
              <a:ext uri="{FF2B5EF4-FFF2-40B4-BE49-F238E27FC236}">
                <a16:creationId xmlns:a16="http://schemas.microsoft.com/office/drawing/2014/main" id="{CF8DC84A-0581-4E4D-B3C3-5679AFDB7D80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D1BC7AB-31B3-3443-A64D-F27BA9771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54"/>
            <a:ext cx="10515600" cy="926646"/>
          </a:xfrm>
        </p:spPr>
        <p:txBody>
          <a:bodyPr/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8AC7CB7-2886-9E46-A2EB-514EF0C1B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954"/>
            <a:ext cx="10515600" cy="4351338"/>
          </a:xfrm>
        </p:spPr>
        <p:txBody>
          <a:bodyPr/>
          <a:lstStyle>
            <a:lvl1pPr marL="228600" indent="-228600">
              <a:buClr>
                <a:srgbClr val="0E4D94"/>
              </a:buClr>
              <a:buFont typeface="Wingdings" pitchFamily="2" charset="2"/>
              <a:buChar char="§"/>
              <a:defRPr/>
            </a:lvl1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FFB60DE8-6547-9B49-8597-D629077B7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1900" y="2312781"/>
            <a:ext cx="2463800" cy="4444695"/>
          </a:xfrm>
          <a:prstGeom prst="rect">
            <a:avLst/>
          </a:prstGeom>
        </p:spPr>
      </p:pic>
      <p:sp>
        <p:nvSpPr>
          <p:cNvPr id="13" name="Platshållare för datum 3">
            <a:extLst>
              <a:ext uri="{FF2B5EF4-FFF2-40B4-BE49-F238E27FC236}">
                <a16:creationId xmlns:a16="http://schemas.microsoft.com/office/drawing/2014/main" id="{9BF73EEA-DB4B-FF4F-981D-DBD6BA6195F4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6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D9B54D5-843A-F94E-9245-509058EFE8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ätvinklig triangel 6">
            <a:extLst>
              <a:ext uri="{FF2B5EF4-FFF2-40B4-BE49-F238E27FC236}">
                <a16:creationId xmlns:a16="http://schemas.microsoft.com/office/drawing/2014/main" id="{A65A4F15-E767-9544-AECD-D67FA08535B1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B204223-1646-A742-99F5-A0E01B569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525" y="1100606"/>
            <a:ext cx="8616950" cy="4656787"/>
          </a:xfr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2"/>
                </a:solidFill>
              </a:defRPr>
            </a:lvl1pPr>
          </a:lstStyle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6" name="Platshållare för datum 3">
            <a:extLst>
              <a:ext uri="{FF2B5EF4-FFF2-40B4-BE49-F238E27FC236}">
                <a16:creationId xmlns:a16="http://schemas.microsoft.com/office/drawing/2014/main" id="{A9D8CAE1-FA44-504D-9014-9D5A692EBC27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4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D9B54D5-843A-F94E-9245-509058EFE8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ätvinklig triangel 6">
            <a:extLst>
              <a:ext uri="{FF2B5EF4-FFF2-40B4-BE49-F238E27FC236}">
                <a16:creationId xmlns:a16="http://schemas.microsoft.com/office/drawing/2014/main" id="{A65A4F15-E767-9544-AECD-D67FA08535B1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B204223-1646-A742-99F5-A0E01B569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269" y="1100606"/>
            <a:ext cx="7687461" cy="4656787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6" name="Platshållare för datum 3">
            <a:extLst>
              <a:ext uri="{FF2B5EF4-FFF2-40B4-BE49-F238E27FC236}">
                <a16:creationId xmlns:a16="http://schemas.microsoft.com/office/drawing/2014/main" id="{A9D8CAE1-FA44-504D-9014-9D5A692EBC27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129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D9B54D5-843A-F94E-9245-509058EFE8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ätvinklig triangel 6">
            <a:extLst>
              <a:ext uri="{FF2B5EF4-FFF2-40B4-BE49-F238E27FC236}">
                <a16:creationId xmlns:a16="http://schemas.microsoft.com/office/drawing/2014/main" id="{A65A4F15-E767-9544-AECD-D67FA08535B1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8BAECA4-EFA8-6441-BC33-86A2763CD467}"/>
              </a:ext>
            </a:extLst>
          </p:cNvPr>
          <p:cNvSpPr/>
          <p:nvPr userDrawn="1"/>
        </p:nvSpPr>
        <p:spPr>
          <a:xfrm>
            <a:off x="0" y="6259580"/>
            <a:ext cx="12192000" cy="598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561046D1-E087-C944-A047-C3205DA22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0582" y="0"/>
            <a:ext cx="7230836" cy="6259579"/>
          </a:xfrm>
        </p:spPr>
        <p:txBody>
          <a:bodyPr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sv-SE" sz="4400" dirty="0"/>
              <a:t>Du hittar fler lektionstips på </a:t>
            </a:r>
            <a:r>
              <a:rPr lang="sv-SE" sz="44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www.sysav.se/skola</a:t>
            </a:r>
            <a:r>
              <a:rPr lang="sv-SE" sz="44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" name="Bildobjekt 8" descr="En bild som visar elektronik&#10;&#10;&#10;&#10;Automatiskt genererad beskrivning">
            <a:extLst>
              <a:ext uri="{FF2B5EF4-FFF2-40B4-BE49-F238E27FC236}">
                <a16:creationId xmlns:a16="http://schemas.microsoft.com/office/drawing/2014/main" id="{16138EB3-34A3-1640-8F26-E9637FA4CE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43460" y="3129789"/>
            <a:ext cx="2798956" cy="2798956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9840C97D-8451-B447-97A9-AB78F45490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578250" y="6335155"/>
            <a:ext cx="974540" cy="4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BD9B54D5-843A-F94E-9245-509058EFE8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B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ätvinklig triangel 6">
            <a:extLst>
              <a:ext uri="{FF2B5EF4-FFF2-40B4-BE49-F238E27FC236}">
                <a16:creationId xmlns:a16="http://schemas.microsoft.com/office/drawing/2014/main" id="{A65A4F15-E767-9544-AECD-D67FA08535B1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B204223-1646-A742-99F5-A0E01B569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00606"/>
            <a:ext cx="10515600" cy="4656787"/>
          </a:xfr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5" name="Platshållare för datum 3">
            <a:extLst>
              <a:ext uri="{FF2B5EF4-FFF2-40B4-BE49-F238E27FC236}">
                <a16:creationId xmlns:a16="http://schemas.microsoft.com/office/drawing/2014/main" id="{D5E4752B-A5A4-754C-8E3E-C4B9F21833F7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125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971F5194-E2EC-7042-9393-35F933E33ED7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ätvinklig triangel 14">
            <a:extLst>
              <a:ext uri="{FF2B5EF4-FFF2-40B4-BE49-F238E27FC236}">
                <a16:creationId xmlns:a16="http://schemas.microsoft.com/office/drawing/2014/main" id="{7C9EC4AF-7B36-754A-90EA-BE17A010C70C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871D276-6E9A-8C4F-AA6D-7D47246A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263"/>
            <a:ext cx="10515600" cy="977446"/>
          </a:xfrm>
        </p:spPr>
        <p:txBody>
          <a:bodyPr/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AFFBDA7-F5A2-6341-AE8A-06B2D0E7C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05954"/>
            <a:ext cx="5181600" cy="4351338"/>
          </a:xfrm>
        </p:spPr>
        <p:txBody>
          <a:bodyPr/>
          <a:lstStyle/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FE0853C-B209-AB4F-BFCE-1C3D29F85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5954"/>
            <a:ext cx="5181600" cy="4351338"/>
          </a:xfrm>
        </p:spPr>
        <p:txBody>
          <a:bodyPr/>
          <a:lstStyle>
            <a:lvl1pPr marL="457200" indent="-457200">
              <a:buSzPct val="100000"/>
              <a:buFont typeface="+mj-lt"/>
              <a:buAutoNum type="arabicPeriod"/>
              <a:defRPr/>
            </a:lvl1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380AEAC9-C020-B249-8835-8DC84DFB2FA0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ätvinklig triangel 10">
            <a:extLst>
              <a:ext uri="{FF2B5EF4-FFF2-40B4-BE49-F238E27FC236}">
                <a16:creationId xmlns:a16="http://schemas.microsoft.com/office/drawing/2014/main" id="{8867FDC7-5107-1A43-AC07-9C4CC7142E2B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6129088F-9E5E-074F-A3EB-3186E24825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4754" y="6008914"/>
            <a:ext cx="974540" cy="406629"/>
          </a:xfrm>
          <a:prstGeom prst="rect">
            <a:avLst/>
          </a:prstGeom>
        </p:spPr>
      </p:pic>
      <p:sp>
        <p:nvSpPr>
          <p:cNvPr id="14" name="Platshållare för datum 3">
            <a:extLst>
              <a:ext uri="{FF2B5EF4-FFF2-40B4-BE49-F238E27FC236}">
                <a16:creationId xmlns:a16="http://schemas.microsoft.com/office/drawing/2014/main" id="{9DDD5C03-4DEA-DB48-893A-1E743AB1C601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28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11">
            <a:extLst>
              <a:ext uri="{FF2B5EF4-FFF2-40B4-BE49-F238E27FC236}">
                <a16:creationId xmlns:a16="http://schemas.microsoft.com/office/drawing/2014/main" id="{9DF2BE3A-C25F-7A48-8A35-163F01D59F94}"/>
              </a:ext>
            </a:extLst>
          </p:cNvPr>
          <p:cNvSpPr/>
          <p:nvPr userDrawn="1"/>
        </p:nvSpPr>
        <p:spPr>
          <a:xfrm>
            <a:off x="0" y="6533778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ätvinklig triangel 14">
            <a:extLst>
              <a:ext uri="{FF2B5EF4-FFF2-40B4-BE49-F238E27FC236}">
                <a16:creationId xmlns:a16="http://schemas.microsoft.com/office/drawing/2014/main" id="{17814BD2-310C-0A40-B9A9-C2EE37C4B79E}"/>
              </a:ext>
            </a:extLst>
          </p:cNvPr>
          <p:cNvSpPr/>
          <p:nvPr userDrawn="1"/>
        </p:nvSpPr>
        <p:spPr>
          <a:xfrm flipV="1">
            <a:off x="0" y="6533778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871D276-6E9A-8C4F-AA6D-7D47246A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263"/>
            <a:ext cx="10515600" cy="977446"/>
          </a:xfrm>
        </p:spPr>
        <p:txBody>
          <a:bodyPr/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AFFBDA7-F5A2-6341-AE8A-06B2D0E7C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05954"/>
            <a:ext cx="5181600" cy="4351338"/>
          </a:xfrm>
        </p:spPr>
        <p:txBody>
          <a:bodyPr/>
          <a:lstStyle/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FE0853C-B209-AB4F-BFCE-1C3D29F85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5954"/>
            <a:ext cx="5181600" cy="4351338"/>
          </a:xfrm>
        </p:spPr>
        <p:txBody>
          <a:bodyPr/>
          <a:lstStyle>
            <a:lvl1pPr marL="457200" indent="-457200">
              <a:buSzPct val="100000"/>
              <a:buFont typeface="+mj-lt"/>
              <a:buAutoNum type="arabicPeriod"/>
              <a:defRPr/>
            </a:lvl1pPr>
          </a:lstStyle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380AEAC9-C020-B249-8835-8DC84DFB2FA0}"/>
              </a:ext>
            </a:extLst>
          </p:cNvPr>
          <p:cNvSpPr/>
          <p:nvPr userDrawn="1"/>
        </p:nvSpPr>
        <p:spPr>
          <a:xfrm>
            <a:off x="0" y="0"/>
            <a:ext cx="12192000" cy="335526"/>
          </a:xfrm>
          <a:prstGeom prst="rect">
            <a:avLst/>
          </a:prstGeom>
          <a:solidFill>
            <a:srgbClr val="77B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ätvinklig triangel 10">
            <a:extLst>
              <a:ext uri="{FF2B5EF4-FFF2-40B4-BE49-F238E27FC236}">
                <a16:creationId xmlns:a16="http://schemas.microsoft.com/office/drawing/2014/main" id="{8867FDC7-5107-1A43-AC07-9C4CC7142E2B}"/>
              </a:ext>
            </a:extLst>
          </p:cNvPr>
          <p:cNvSpPr/>
          <p:nvPr userDrawn="1"/>
        </p:nvSpPr>
        <p:spPr>
          <a:xfrm flipV="1">
            <a:off x="0" y="0"/>
            <a:ext cx="12192000" cy="335526"/>
          </a:xfrm>
          <a:prstGeom prst="rtTriangle">
            <a:avLst/>
          </a:prstGeom>
          <a:solidFill>
            <a:srgbClr val="7AA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5B5F1054-1703-2B43-9DE4-57EB8562D4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9150" y="2824317"/>
            <a:ext cx="3614684" cy="4897898"/>
          </a:xfrm>
          <a:prstGeom prst="rect">
            <a:avLst/>
          </a:prstGeom>
        </p:spPr>
      </p:pic>
      <p:sp>
        <p:nvSpPr>
          <p:cNvPr id="14" name="Platshållare för datum 3">
            <a:extLst>
              <a:ext uri="{FF2B5EF4-FFF2-40B4-BE49-F238E27FC236}">
                <a16:creationId xmlns:a16="http://schemas.microsoft.com/office/drawing/2014/main" id="{E67BB632-4B37-4A4D-B0F3-04B605DE1B8B}"/>
              </a:ext>
            </a:extLst>
          </p:cNvPr>
          <p:cNvSpPr txBox="1">
            <a:spLocks/>
          </p:cNvSpPr>
          <p:nvPr userDrawn="1"/>
        </p:nvSpPr>
        <p:spPr>
          <a:xfrm>
            <a:off x="9448800" y="6503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69732A-2D36-9B4F-ACEE-F67B34314262}" type="datetimeFigureOut">
              <a:rPr lang="sv-SE" smtClean="0">
                <a:solidFill>
                  <a:schemeClr val="bg1"/>
                </a:solidFill>
              </a:rPr>
              <a:pPr/>
              <a:t>2023-10-24</a:t>
            </a:fld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3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D14F7A1E-871B-5346-BA37-A17B109D6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A7E3CCA-A69F-9D45-BC2A-99101674F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sv-SE" dirty="0"/>
              <a:t>Redigera format för bakgrundstext
Nivå två
Nivå tre
Nivå fyra
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2DFD886-105E-174D-8D9B-DDBE4FA529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0445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869732A-2D36-9B4F-ACEE-F67B34314262}" type="datetimeFigureOut">
              <a:rPr lang="sv-SE" smtClean="0"/>
              <a:pPr/>
              <a:t>2023-10-24</a:t>
            </a:fld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468170E-591B-D044-80B6-514596CA3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E41F446-1C2A-CD47-97D7-8C4DA54739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04F8AA-7F1D-524D-BF07-3DF3F51B7ED4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343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51" r:id="rId4"/>
    <p:sldLayoutId id="2147483669" r:id="rId5"/>
    <p:sldLayoutId id="2147483668" r:id="rId6"/>
    <p:sldLayoutId id="2147483666" r:id="rId7"/>
    <p:sldLayoutId id="2147483652" r:id="rId8"/>
    <p:sldLayoutId id="2147483663" r:id="rId9"/>
    <p:sldLayoutId id="2147483655" r:id="rId10"/>
    <p:sldLayoutId id="2147483667" r:id="rId11"/>
    <p:sldLayoutId id="2147483657" r:id="rId12"/>
    <p:sldLayoutId id="2147483665" r:id="rId13"/>
    <p:sldLayoutId id="214748367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20000"/>
        <a:buFont typeface="Wingdings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visit@sysav.se" TargetMode="Externa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10" Type="http://schemas.openxmlformats.org/officeDocument/2006/relationships/image" Target="../media/image41.jpg"/><Relationship Id="rId4" Type="http://schemas.openxmlformats.org/officeDocument/2006/relationships/image" Target="../media/image35.jpg"/><Relationship Id="rId9" Type="http://schemas.openxmlformats.org/officeDocument/2006/relationships/image" Target="../media/image4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018FEE6-8ECF-5245-A758-15204123E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chemeClr val="bg1"/>
                </a:solidFill>
              </a:rPr>
              <a:t>Anteckningar för Sysavs lektionsmaterial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CB52233-0679-F446-93BD-3EBA6A7D2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954"/>
            <a:ext cx="9342120" cy="29486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sv-SE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sv-SE" b="1" dirty="0">
                <a:solidFill>
                  <a:schemeClr val="bg1"/>
                </a:solidFill>
              </a:rPr>
              <a:t>Saker som är bra att veta:</a:t>
            </a:r>
          </a:p>
          <a:p>
            <a:pPr>
              <a:buClr>
                <a:schemeClr val="bg1"/>
              </a:buClr>
            </a:pPr>
            <a:r>
              <a:rPr lang="sv-SE" dirty="0">
                <a:solidFill>
                  <a:schemeClr val="bg1"/>
                </a:solidFill>
              </a:rPr>
              <a:t>Ord som kan anses svåra eller behöva diskuteras är understrukna och finns förklarade i presentationens anteckningar på sidan. </a:t>
            </a:r>
          </a:p>
          <a:p>
            <a:pPr>
              <a:buClr>
                <a:schemeClr val="bg1"/>
              </a:buClr>
            </a:pPr>
            <a:r>
              <a:rPr lang="sv-SE" dirty="0">
                <a:solidFill>
                  <a:schemeClr val="bg1"/>
                </a:solidFill>
              </a:rPr>
              <a:t>Många av sidorna har animationer. Har du en äldre version av Powerpoint så rekommenderar vi att du använder den medföljdande PDF-filen.</a:t>
            </a:r>
          </a:p>
          <a:p>
            <a:pPr>
              <a:buClr>
                <a:schemeClr val="bg1"/>
              </a:buClr>
            </a:pPr>
            <a:endParaRPr lang="sv-SE" dirty="0">
              <a:solidFill>
                <a:schemeClr val="bg1"/>
              </a:solidFill>
            </a:endParaRPr>
          </a:p>
          <a:p>
            <a:pPr marL="0" indent="0">
              <a:buClr>
                <a:schemeClr val="bg1"/>
              </a:buClr>
              <a:buNone/>
            </a:pPr>
            <a:r>
              <a:rPr lang="sv-SE" i="1" dirty="0">
                <a:solidFill>
                  <a:schemeClr val="bg1"/>
                </a:solidFill>
              </a:rPr>
              <a:t>Om du hittar något i underlaget som behöver uppdateras eller ändras, kontrollera om det finns en ny version på vår hemsida eller kontakta </a:t>
            </a:r>
            <a:r>
              <a:rPr lang="sv-SE" u="sng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visit@sysav.se</a:t>
            </a:r>
            <a:endParaRPr lang="sv-SE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35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88B73CE7-AD16-E648-BAD5-3772FBC5D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102" y="667793"/>
            <a:ext cx="8291794" cy="17467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sz="3200" dirty="0">
                <a:solidFill>
                  <a:schemeClr val="bg1"/>
                </a:solidFill>
              </a:rPr>
              <a:t>Överblivna läkemedel, målarfärg, </a:t>
            </a:r>
            <a:r>
              <a:rPr lang="sv-SE" sz="3200" dirty="0" err="1">
                <a:solidFill>
                  <a:schemeClr val="bg1"/>
                </a:solidFill>
              </a:rPr>
              <a:t>fogskum</a:t>
            </a:r>
            <a:r>
              <a:rPr lang="sv-SE" sz="3200" dirty="0">
                <a:solidFill>
                  <a:schemeClr val="bg1"/>
                </a:solidFill>
              </a:rPr>
              <a:t>, bekämpningsmedel och oljefilter förbränns och </a:t>
            </a:r>
            <a:r>
              <a:rPr lang="sv-SE" sz="3200" u="sng" dirty="0" err="1">
                <a:solidFill>
                  <a:schemeClr val="bg1"/>
                </a:solidFill>
              </a:rPr>
              <a:t>energiåtervinns</a:t>
            </a:r>
            <a:r>
              <a:rPr lang="sv-SE" sz="3200" dirty="0">
                <a:solidFill>
                  <a:schemeClr val="bg1"/>
                </a:solidFill>
              </a:rPr>
              <a:t> på ett säkert sätt, om det lämnas in på återvinningscentral.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04EF7189-BD61-EF4D-9C09-EB7D2221B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241" y="2693773"/>
            <a:ext cx="3092807" cy="824262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FB5B0E2-7B49-5048-A201-F79BBBCE3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293" y="3518035"/>
            <a:ext cx="4173413" cy="335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7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381DF0DE-D92B-E745-BD21-12DB9B089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167" y="3697720"/>
            <a:ext cx="5740056" cy="2862687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359A22BF-C801-5B4B-8360-D626C1958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4167" y="3697720"/>
            <a:ext cx="5740056" cy="2862688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C4ED7419-047D-6644-B3C0-3C8C2E9FE7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806" y="4478230"/>
            <a:ext cx="6963032" cy="2379770"/>
          </a:xfrm>
          <a:prstGeom prst="rect">
            <a:avLst/>
          </a:prstGeom>
        </p:spPr>
      </p:pic>
      <p:sp>
        <p:nvSpPr>
          <p:cNvPr id="9" name="Rubrik 1">
            <a:extLst>
              <a:ext uri="{FF2B5EF4-FFF2-40B4-BE49-F238E27FC236}">
                <a16:creationId xmlns:a16="http://schemas.microsoft.com/office/drawing/2014/main" id="{23738F0E-2EC8-BA43-BB2D-11905590C158}"/>
              </a:ext>
            </a:extLst>
          </p:cNvPr>
          <p:cNvSpPr txBox="1">
            <a:spLocks/>
          </p:cNvSpPr>
          <p:nvPr/>
        </p:nvSpPr>
        <p:spPr>
          <a:xfrm>
            <a:off x="1703183" y="1087014"/>
            <a:ext cx="8785633" cy="1688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3200" dirty="0"/>
              <a:t>Exempel på farligt avfall som deponeras är kvicksilver, asbest, </a:t>
            </a:r>
            <a:r>
              <a:rPr lang="sv-SE" sz="3200" dirty="0" err="1"/>
              <a:t>eternit</a:t>
            </a:r>
            <a:r>
              <a:rPr lang="sv-SE" sz="3200" dirty="0"/>
              <a:t>, slam från avfallskraftvärmeverk och </a:t>
            </a:r>
            <a:r>
              <a:rPr lang="sv-SE" sz="3200" u="sng" dirty="0"/>
              <a:t>radioaktivt avfall</a:t>
            </a:r>
            <a:r>
              <a:rPr lang="sv-SE" sz="3200" dirty="0"/>
              <a:t>.</a:t>
            </a:r>
            <a:endParaRPr lang="sv-SE" sz="3200" b="1" dirty="0"/>
          </a:p>
        </p:txBody>
      </p:sp>
    </p:spTree>
    <p:extLst>
      <p:ext uri="{BB962C8B-B14F-4D97-AF65-F5344CB8AC3E}">
        <p14:creationId xmlns:p14="http://schemas.microsoft.com/office/powerpoint/2010/main" val="26185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2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0833E-6 3.33333E-6 L -0.73789 0.00764 " pathEditMode="relative" rAng="0" ptsTypes="AA">
                                      <p:cBhvr>
                                        <p:cTn id="16" dur="5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1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1AF7662-3691-9848-BEAA-C6AFDDF27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269" y="668120"/>
            <a:ext cx="7687461" cy="2075080"/>
          </a:xfrm>
        </p:spPr>
        <p:txBody>
          <a:bodyPr/>
          <a:lstStyle/>
          <a:p>
            <a:r>
              <a:rPr lang="sv-SE" dirty="0"/>
              <a:t>Kvicksilver är ett av våra farligaste miljögifter.</a:t>
            </a:r>
          </a:p>
        </p:txBody>
      </p:sp>
      <p:pic>
        <p:nvPicPr>
          <p:cNvPr id="4" name="Bildobjekt 3" descr="En bild som visar tecken, utomhus, himmel&#10;&#10;&#10;&#10;Automatiskt genererad beskrivning">
            <a:extLst>
              <a:ext uri="{FF2B5EF4-FFF2-40B4-BE49-F238E27FC236}">
                <a16:creationId xmlns:a16="http://schemas.microsoft.com/office/drawing/2014/main" id="{829C509F-05F1-8A48-9F48-2F62E036F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520" y="2916195"/>
            <a:ext cx="3288957" cy="328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6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emhörning 4">
            <a:extLst>
              <a:ext uri="{FF2B5EF4-FFF2-40B4-BE49-F238E27FC236}">
                <a16:creationId xmlns:a16="http://schemas.microsoft.com/office/drawing/2014/main" id="{3D558365-75FB-8743-AB6E-0A14738631B8}"/>
              </a:ext>
            </a:extLst>
          </p:cNvPr>
          <p:cNvSpPr/>
          <p:nvPr/>
        </p:nvSpPr>
        <p:spPr>
          <a:xfrm>
            <a:off x="4289751" y="1689430"/>
            <a:ext cx="3612498" cy="800100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Ljuskällor</a:t>
            </a:r>
          </a:p>
        </p:txBody>
      </p:sp>
      <p:sp>
        <p:nvSpPr>
          <p:cNvPr id="6" name="Femhörning 5">
            <a:extLst>
              <a:ext uri="{FF2B5EF4-FFF2-40B4-BE49-F238E27FC236}">
                <a16:creationId xmlns:a16="http://schemas.microsoft.com/office/drawing/2014/main" id="{7A1AA31C-FDE3-E84B-AC86-0C0C89E5B03F}"/>
              </a:ext>
            </a:extLst>
          </p:cNvPr>
          <p:cNvSpPr/>
          <p:nvPr/>
        </p:nvSpPr>
        <p:spPr>
          <a:xfrm>
            <a:off x="4289752" y="2610928"/>
            <a:ext cx="3612498" cy="800100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El och elektronik</a:t>
            </a:r>
          </a:p>
        </p:txBody>
      </p:sp>
      <p:sp>
        <p:nvSpPr>
          <p:cNvPr id="7" name="Femhörning 6">
            <a:extLst>
              <a:ext uri="{FF2B5EF4-FFF2-40B4-BE49-F238E27FC236}">
                <a16:creationId xmlns:a16="http://schemas.microsoft.com/office/drawing/2014/main" id="{951FE3F4-3C29-5B4A-874B-A1822931BAB7}"/>
              </a:ext>
            </a:extLst>
          </p:cNvPr>
          <p:cNvSpPr/>
          <p:nvPr/>
        </p:nvSpPr>
        <p:spPr>
          <a:xfrm>
            <a:off x="4289750" y="3532426"/>
            <a:ext cx="3612498" cy="800100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Batterier</a:t>
            </a:r>
          </a:p>
        </p:txBody>
      </p:sp>
      <p:sp>
        <p:nvSpPr>
          <p:cNvPr id="8" name="Femhörning 7">
            <a:extLst>
              <a:ext uri="{FF2B5EF4-FFF2-40B4-BE49-F238E27FC236}">
                <a16:creationId xmlns:a16="http://schemas.microsoft.com/office/drawing/2014/main" id="{C8DD0598-2DC2-3448-9018-C21E346AECD5}"/>
              </a:ext>
            </a:extLst>
          </p:cNvPr>
          <p:cNvSpPr/>
          <p:nvPr/>
        </p:nvSpPr>
        <p:spPr>
          <a:xfrm>
            <a:off x="4289750" y="4453924"/>
            <a:ext cx="3612498" cy="800100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Analyskemikalier</a:t>
            </a:r>
          </a:p>
        </p:txBody>
      </p:sp>
      <p:sp>
        <p:nvSpPr>
          <p:cNvPr id="9" name="Femhörning 8">
            <a:extLst>
              <a:ext uri="{FF2B5EF4-FFF2-40B4-BE49-F238E27FC236}">
                <a16:creationId xmlns:a16="http://schemas.microsoft.com/office/drawing/2014/main" id="{3EC9045E-FBFB-3848-81D4-409A299B4371}"/>
              </a:ext>
            </a:extLst>
          </p:cNvPr>
          <p:cNvSpPr/>
          <p:nvPr/>
        </p:nvSpPr>
        <p:spPr>
          <a:xfrm>
            <a:off x="4289750" y="5375422"/>
            <a:ext cx="3612498" cy="800100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Fordon</a:t>
            </a:r>
          </a:p>
        </p:txBody>
      </p:sp>
      <p:sp>
        <p:nvSpPr>
          <p:cNvPr id="10" name="Rubrik 1">
            <a:extLst>
              <a:ext uri="{FF2B5EF4-FFF2-40B4-BE49-F238E27FC236}">
                <a16:creationId xmlns:a16="http://schemas.microsoft.com/office/drawing/2014/main" id="{4126CFDD-2E1F-B94B-899A-17F9D793A621}"/>
              </a:ext>
            </a:extLst>
          </p:cNvPr>
          <p:cNvSpPr txBox="1">
            <a:spLocks/>
          </p:cNvSpPr>
          <p:nvPr/>
        </p:nvSpPr>
        <p:spPr>
          <a:xfrm>
            <a:off x="1703183" y="690774"/>
            <a:ext cx="8785633" cy="667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sv-SE" sz="3200" b="1" dirty="0"/>
              <a:t>Undantag där kvicksilver får användas</a:t>
            </a:r>
          </a:p>
        </p:txBody>
      </p:sp>
    </p:spTree>
    <p:extLst>
      <p:ext uri="{BB962C8B-B14F-4D97-AF65-F5344CB8AC3E}">
        <p14:creationId xmlns:p14="http://schemas.microsoft.com/office/powerpoint/2010/main" val="1133779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9C7D6739-84B5-AF49-86ED-8F8EB48B0724}"/>
              </a:ext>
            </a:extLst>
          </p:cNvPr>
          <p:cNvSpPr/>
          <p:nvPr/>
        </p:nvSpPr>
        <p:spPr>
          <a:xfrm>
            <a:off x="3068053" y="2648857"/>
            <a:ext cx="6055894" cy="97465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E0C3076-5A70-E147-AAB2-9B125C137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1176" y="2648857"/>
            <a:ext cx="5789648" cy="974655"/>
          </a:xfrm>
        </p:spPr>
        <p:txBody>
          <a:bodyPr anchor="ctr">
            <a:normAutofit/>
          </a:bodyPr>
          <a:lstStyle/>
          <a:p>
            <a:r>
              <a:rPr lang="sv-SE" sz="4800" b="1" dirty="0"/>
              <a:t>Farligt avfall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79E4A09-CC11-CC43-B7F0-C5DB50D38F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15589"/>
            <a:ext cx="9144000" cy="600507"/>
          </a:xfrm>
        </p:spPr>
        <p:txBody>
          <a:bodyPr/>
          <a:lstStyle/>
          <a:p>
            <a:r>
              <a:rPr lang="sv-SE" dirty="0"/>
              <a:t>Lektion för år 4-6</a:t>
            </a:r>
          </a:p>
        </p:txBody>
      </p:sp>
    </p:spTree>
    <p:extLst>
      <p:ext uri="{BB962C8B-B14F-4D97-AF65-F5344CB8AC3E}">
        <p14:creationId xmlns:p14="http://schemas.microsoft.com/office/powerpoint/2010/main" val="326294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D3637B-E1D0-C840-9755-4FF855EC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/>
              <a:t>Vad är farligt avfall?</a:t>
            </a:r>
          </a:p>
        </p:txBody>
      </p:sp>
    </p:spTree>
    <p:extLst>
      <p:ext uri="{BB962C8B-B14F-4D97-AF65-F5344CB8AC3E}">
        <p14:creationId xmlns:p14="http://schemas.microsoft.com/office/powerpoint/2010/main" val="1003515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88B73CE7-AD16-E648-BAD5-3772FBC5D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5968" y="897629"/>
            <a:ext cx="8980063" cy="1257095"/>
          </a:xfrm>
        </p:spPr>
        <p:txBody>
          <a:bodyPr>
            <a:noAutofit/>
          </a:bodyPr>
          <a:lstStyle/>
          <a:p>
            <a:r>
              <a:rPr lang="sv-SE" sz="3600" dirty="0"/>
              <a:t>Allt avfall som är skadligt för </a:t>
            </a:r>
            <a:r>
              <a:rPr lang="sv-SE" sz="3600" b="1" dirty="0"/>
              <a:t>människor, djur</a:t>
            </a:r>
            <a:r>
              <a:rPr lang="sv-SE" sz="3600" dirty="0"/>
              <a:t> och </a:t>
            </a:r>
            <a:r>
              <a:rPr lang="sv-SE" sz="3600" b="1" dirty="0"/>
              <a:t>natur </a:t>
            </a:r>
            <a:r>
              <a:rPr lang="sv-SE" sz="3600" dirty="0"/>
              <a:t>klassas som farligt.</a:t>
            </a:r>
          </a:p>
        </p:txBody>
      </p:sp>
      <p:pic>
        <p:nvPicPr>
          <p:cNvPr id="5" name="Bildobjekt 4" descr="En bild som visar vektorgrafik, objekt&#10;&#10;&#10;&#10;Automatiskt genererad beskrivning">
            <a:extLst>
              <a:ext uri="{FF2B5EF4-FFF2-40B4-BE49-F238E27FC236}">
                <a16:creationId xmlns:a16="http://schemas.microsoft.com/office/drawing/2014/main" id="{BD0C88A4-5134-2A49-A6B3-E5DAD64F0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800" y="4703277"/>
            <a:ext cx="1957129" cy="1360511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6EE4E290-F541-8F46-BD8E-0E36007C7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80" y="2993268"/>
            <a:ext cx="4399982" cy="2162036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0D3C85F7-97B8-1A44-AC5A-38B4FB6979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474"/>
          <a:stretch/>
        </p:blipFill>
        <p:spPr>
          <a:xfrm>
            <a:off x="5251008" y="4464111"/>
            <a:ext cx="3659597" cy="2393889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6E0462B3-BF40-8042-9DE0-EE18C05525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2552">
            <a:off x="6711675" y="2490102"/>
            <a:ext cx="408784" cy="1638630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ABC3F268-65D3-4749-9B7E-D5DF1CE69C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30287">
            <a:off x="10071230" y="2532569"/>
            <a:ext cx="817899" cy="1792859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6F17AD12-6F21-0642-A093-2B025E25B27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7773"/>
          <a:stretch/>
        </p:blipFill>
        <p:spPr>
          <a:xfrm>
            <a:off x="4686188" y="5704139"/>
            <a:ext cx="1342930" cy="1153861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383E34D0-D5AF-0248-AAAA-177F39F666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20379">
            <a:off x="9679420" y="2066799"/>
            <a:ext cx="651025" cy="59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7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1">
            <a:extLst>
              <a:ext uri="{FF2B5EF4-FFF2-40B4-BE49-F238E27FC236}">
                <a16:creationId xmlns:a16="http://schemas.microsoft.com/office/drawing/2014/main" id="{DC37079E-D64E-1845-AB1B-E5E2D199D66B}"/>
              </a:ext>
            </a:extLst>
          </p:cNvPr>
          <p:cNvSpPr txBox="1">
            <a:spLocks/>
          </p:cNvSpPr>
          <p:nvPr/>
        </p:nvSpPr>
        <p:spPr>
          <a:xfrm>
            <a:off x="1703183" y="690774"/>
            <a:ext cx="8785633" cy="667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sv-SE" sz="3200" b="1" dirty="0"/>
              <a:t>Exempel på farligt avfall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645CF921-7613-7F4D-AAB9-3D75F2E6A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773"/>
          <a:stretch/>
        </p:blipFill>
        <p:spPr>
          <a:xfrm rot="20467299">
            <a:off x="6236120" y="2612164"/>
            <a:ext cx="2071575" cy="1779921"/>
          </a:xfrm>
          <a:prstGeom prst="rect">
            <a:avLst/>
          </a:prstGeom>
        </p:spPr>
      </p:pic>
      <p:pic>
        <p:nvPicPr>
          <p:cNvPr id="7" name="Bildobjekt 6" descr="En bild som visar objekt&#10;&#10;&#10;&#10;Automatiskt genererad beskrivning">
            <a:extLst>
              <a:ext uri="{FF2B5EF4-FFF2-40B4-BE49-F238E27FC236}">
                <a16:creationId xmlns:a16="http://schemas.microsoft.com/office/drawing/2014/main" id="{844AFE2D-7849-8743-B5DF-4B9716B45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8550">
            <a:off x="1444930" y="3331179"/>
            <a:ext cx="787805" cy="1361450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D24D5183-DD24-074D-9184-F1B1ED1BA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699688">
            <a:off x="2547824" y="5108892"/>
            <a:ext cx="2016377" cy="453415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F3DC4C97-CCB2-F042-9F14-DF46A01808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467" y="4821687"/>
            <a:ext cx="934514" cy="1463659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3B9D10FF-E7B8-2943-856B-EC118EC6F8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728704">
            <a:off x="3101589" y="1873751"/>
            <a:ext cx="1049006" cy="1840647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EDDD72DE-5C09-8548-8797-811859E6A0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53841">
            <a:off x="9663615" y="2435953"/>
            <a:ext cx="932649" cy="3405140"/>
          </a:xfrm>
          <a:prstGeom prst="rect">
            <a:avLst/>
          </a:prstGeom>
        </p:spPr>
      </p:pic>
      <p:sp>
        <p:nvSpPr>
          <p:cNvPr id="18" name="Platshållare för innehåll 2">
            <a:extLst>
              <a:ext uri="{FF2B5EF4-FFF2-40B4-BE49-F238E27FC236}">
                <a16:creationId xmlns:a16="http://schemas.microsoft.com/office/drawing/2014/main" id="{9A682FFD-3E73-FA40-B958-4F1FA2B3AE0A}"/>
              </a:ext>
            </a:extLst>
          </p:cNvPr>
          <p:cNvSpPr txBox="1">
            <a:spLocks/>
          </p:cNvSpPr>
          <p:nvPr/>
        </p:nvSpPr>
        <p:spPr>
          <a:xfrm>
            <a:off x="503863" y="2126418"/>
            <a:ext cx="868645" cy="439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v-SE" sz="1600" dirty="0"/>
              <a:t>Batteri</a:t>
            </a:r>
          </a:p>
        </p:txBody>
      </p:sp>
      <p:cxnSp>
        <p:nvCxnSpPr>
          <p:cNvPr id="19" name="Rak 18">
            <a:extLst>
              <a:ext uri="{FF2B5EF4-FFF2-40B4-BE49-F238E27FC236}">
                <a16:creationId xmlns:a16="http://schemas.microsoft.com/office/drawing/2014/main" id="{08F251FF-634F-9F40-97D9-98082B52EA03}"/>
              </a:ext>
            </a:extLst>
          </p:cNvPr>
          <p:cNvCxnSpPr>
            <a:cxnSpLocks/>
          </p:cNvCxnSpPr>
          <p:nvPr/>
        </p:nvCxnSpPr>
        <p:spPr>
          <a:xfrm>
            <a:off x="1236542" y="2566313"/>
            <a:ext cx="568507" cy="5687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latshållare för innehåll 2">
            <a:extLst>
              <a:ext uri="{FF2B5EF4-FFF2-40B4-BE49-F238E27FC236}">
                <a16:creationId xmlns:a16="http://schemas.microsoft.com/office/drawing/2014/main" id="{CF1B5911-7E65-674C-8CE1-C036E7C2F56A}"/>
              </a:ext>
            </a:extLst>
          </p:cNvPr>
          <p:cNvSpPr txBox="1">
            <a:spLocks/>
          </p:cNvSpPr>
          <p:nvPr/>
        </p:nvSpPr>
        <p:spPr>
          <a:xfrm>
            <a:off x="4398969" y="1639530"/>
            <a:ext cx="2037457" cy="439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v-SE" sz="1600" dirty="0"/>
              <a:t>Nagellack</a:t>
            </a:r>
          </a:p>
        </p:txBody>
      </p:sp>
      <p:cxnSp>
        <p:nvCxnSpPr>
          <p:cNvPr id="23" name="Rak 22">
            <a:extLst>
              <a:ext uri="{FF2B5EF4-FFF2-40B4-BE49-F238E27FC236}">
                <a16:creationId xmlns:a16="http://schemas.microsoft.com/office/drawing/2014/main" id="{B904B115-A644-2744-A949-00C78F49A086}"/>
              </a:ext>
            </a:extLst>
          </p:cNvPr>
          <p:cNvCxnSpPr>
            <a:cxnSpLocks/>
          </p:cNvCxnSpPr>
          <p:nvPr/>
        </p:nvCxnSpPr>
        <p:spPr>
          <a:xfrm flipH="1">
            <a:off x="4364606" y="2126418"/>
            <a:ext cx="555489" cy="9136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latshållare för innehåll 2">
            <a:extLst>
              <a:ext uri="{FF2B5EF4-FFF2-40B4-BE49-F238E27FC236}">
                <a16:creationId xmlns:a16="http://schemas.microsoft.com/office/drawing/2014/main" id="{A57420EC-A681-3349-891C-1F06F4568194}"/>
              </a:ext>
            </a:extLst>
          </p:cNvPr>
          <p:cNvSpPr txBox="1">
            <a:spLocks/>
          </p:cNvSpPr>
          <p:nvPr/>
        </p:nvSpPr>
        <p:spPr>
          <a:xfrm>
            <a:off x="7784127" y="1603903"/>
            <a:ext cx="1077196" cy="439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v-SE" sz="1600" dirty="0"/>
              <a:t>Målarfärg</a:t>
            </a:r>
          </a:p>
        </p:txBody>
      </p:sp>
      <p:cxnSp>
        <p:nvCxnSpPr>
          <p:cNvPr id="28" name="Rak 27">
            <a:extLst>
              <a:ext uri="{FF2B5EF4-FFF2-40B4-BE49-F238E27FC236}">
                <a16:creationId xmlns:a16="http://schemas.microsoft.com/office/drawing/2014/main" id="{409984DC-37DF-7C44-8411-FE60F74E7578}"/>
              </a:ext>
            </a:extLst>
          </p:cNvPr>
          <p:cNvCxnSpPr>
            <a:cxnSpLocks/>
          </p:cNvCxnSpPr>
          <p:nvPr/>
        </p:nvCxnSpPr>
        <p:spPr>
          <a:xfrm flipH="1">
            <a:off x="8212580" y="2090791"/>
            <a:ext cx="92673" cy="4737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latshållare för innehåll 2">
            <a:extLst>
              <a:ext uri="{FF2B5EF4-FFF2-40B4-BE49-F238E27FC236}">
                <a16:creationId xmlns:a16="http://schemas.microsoft.com/office/drawing/2014/main" id="{B1213E4C-CF70-394B-AC63-260323284166}"/>
              </a:ext>
            </a:extLst>
          </p:cNvPr>
          <p:cNvSpPr txBox="1">
            <a:spLocks/>
          </p:cNvSpPr>
          <p:nvPr/>
        </p:nvSpPr>
        <p:spPr>
          <a:xfrm>
            <a:off x="9696054" y="1069514"/>
            <a:ext cx="1051116" cy="439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v-SE" sz="1600" dirty="0"/>
              <a:t>Hårspray</a:t>
            </a:r>
          </a:p>
        </p:txBody>
      </p:sp>
      <p:cxnSp>
        <p:nvCxnSpPr>
          <p:cNvPr id="31" name="Rak 30">
            <a:extLst>
              <a:ext uri="{FF2B5EF4-FFF2-40B4-BE49-F238E27FC236}">
                <a16:creationId xmlns:a16="http://schemas.microsoft.com/office/drawing/2014/main" id="{5905F853-3315-514C-9256-9E6263A9B6D2}"/>
              </a:ext>
            </a:extLst>
          </p:cNvPr>
          <p:cNvCxnSpPr>
            <a:cxnSpLocks/>
          </p:cNvCxnSpPr>
          <p:nvPr/>
        </p:nvCxnSpPr>
        <p:spPr>
          <a:xfrm>
            <a:off x="10217181" y="1556402"/>
            <a:ext cx="271635" cy="7684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latshållare för innehåll 2">
            <a:extLst>
              <a:ext uri="{FF2B5EF4-FFF2-40B4-BE49-F238E27FC236}">
                <a16:creationId xmlns:a16="http://schemas.microsoft.com/office/drawing/2014/main" id="{E6EEDA0D-DEDB-594B-A9CE-6990ABEF322D}"/>
              </a:ext>
            </a:extLst>
          </p:cNvPr>
          <p:cNvSpPr txBox="1">
            <a:spLocks/>
          </p:cNvSpPr>
          <p:nvPr/>
        </p:nvSpPr>
        <p:spPr>
          <a:xfrm>
            <a:off x="6805045" y="5103776"/>
            <a:ext cx="1729584" cy="439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v-SE" sz="1600" dirty="0"/>
              <a:t>Läkemedel</a:t>
            </a:r>
          </a:p>
        </p:txBody>
      </p:sp>
      <p:cxnSp>
        <p:nvCxnSpPr>
          <p:cNvPr id="34" name="Rak 33">
            <a:extLst>
              <a:ext uri="{FF2B5EF4-FFF2-40B4-BE49-F238E27FC236}">
                <a16:creationId xmlns:a16="http://schemas.microsoft.com/office/drawing/2014/main" id="{3F00F4EF-F1E1-0047-BF0D-F7B902FC6823}"/>
              </a:ext>
            </a:extLst>
          </p:cNvPr>
          <p:cNvCxnSpPr>
            <a:cxnSpLocks/>
          </p:cNvCxnSpPr>
          <p:nvPr/>
        </p:nvCxnSpPr>
        <p:spPr>
          <a:xfrm flipH="1">
            <a:off x="5760364" y="5499518"/>
            <a:ext cx="1049986" cy="3802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7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7" grpId="0"/>
      <p:bldP spid="3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DCC491FA-C399-B54B-9C7E-56C1B99F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468" y="970264"/>
            <a:ext cx="3131615" cy="3970250"/>
          </a:xfrm>
          <a:prstGeom prst="rect">
            <a:avLst/>
          </a:prstGeom>
        </p:spPr>
      </p:pic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E7B5C59-B1AB-F04A-8764-6D0C0F47B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17484"/>
            <a:ext cx="4246265" cy="3023031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sv-SE" dirty="0"/>
              <a:t>Farligt avfall får </a:t>
            </a:r>
            <a:r>
              <a:rPr lang="sv-SE" b="1" dirty="0"/>
              <a:t>aldrig</a:t>
            </a:r>
            <a:r>
              <a:rPr lang="sv-SE" dirty="0"/>
              <a:t> kastas i restavfallet eller spolas ner i avloppet eller toaletten.</a:t>
            </a:r>
          </a:p>
          <a:p>
            <a:pPr>
              <a:lnSpc>
                <a:spcPct val="150000"/>
              </a:lnSpc>
            </a:pPr>
            <a:r>
              <a:rPr lang="sv-SE" dirty="0"/>
              <a:t>Det som inte kan återvinnas ska destrueras eller deponeras på ett säkert sätt. Därför ska det lämnas in på en återvinningscentral.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A9E8442-C7FD-EC41-A4F0-D30B6ED37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8278" y="1890325"/>
            <a:ext cx="3358117" cy="4648954"/>
          </a:xfrm>
          <a:prstGeom prst="rect">
            <a:avLst/>
          </a:prstGeom>
        </p:spPr>
      </p:pic>
      <p:sp>
        <p:nvSpPr>
          <p:cNvPr id="16" name="Förbudstecken 15">
            <a:extLst>
              <a:ext uri="{FF2B5EF4-FFF2-40B4-BE49-F238E27FC236}">
                <a16:creationId xmlns:a16="http://schemas.microsoft.com/office/drawing/2014/main" id="{70A3A9B7-9726-BF41-9E25-FE2DFD5BF974}"/>
              </a:ext>
            </a:extLst>
          </p:cNvPr>
          <p:cNvSpPr/>
          <p:nvPr/>
        </p:nvSpPr>
        <p:spPr>
          <a:xfrm>
            <a:off x="8158886" y="2887749"/>
            <a:ext cx="2156899" cy="2156899"/>
          </a:xfrm>
          <a:prstGeom prst="noSmoking">
            <a:avLst/>
          </a:prstGeom>
          <a:solidFill>
            <a:srgbClr val="C000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tx1"/>
              </a:solidFill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2FB350C0-D5E6-CB43-9D75-6A53F8ECB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583250">
            <a:off x="6578572" y="469557"/>
            <a:ext cx="636684" cy="25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0A571858-B684-0B42-85B3-9823CF848E62}"/>
              </a:ext>
            </a:extLst>
          </p:cNvPr>
          <p:cNvSpPr txBox="1">
            <a:spLocks/>
          </p:cNvSpPr>
          <p:nvPr/>
        </p:nvSpPr>
        <p:spPr>
          <a:xfrm>
            <a:off x="1703183" y="690774"/>
            <a:ext cx="8785633" cy="667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sv-SE" sz="3200" b="1" dirty="0"/>
              <a:t>En del av det farliga avfallet återvinns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A76A9F7C-0393-3842-9F89-521B79641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81059">
            <a:off x="1823644" y="3105633"/>
            <a:ext cx="1348251" cy="2352504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4C00F5AA-C142-EC42-BB7D-8F6FC3D13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81234">
            <a:off x="4168416" y="2344566"/>
            <a:ext cx="3335311" cy="2218144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7A76B7E2-B734-634B-BB52-AA14CFEC67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51993">
            <a:off x="7994967" y="3005749"/>
            <a:ext cx="2777815" cy="2141144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D2D51A91-5E23-D043-9896-053F73F7BF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3230" y="5170101"/>
            <a:ext cx="242553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8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0A571858-B684-0B42-85B3-9823CF848E62}"/>
              </a:ext>
            </a:extLst>
          </p:cNvPr>
          <p:cNvSpPr txBox="1">
            <a:spLocks/>
          </p:cNvSpPr>
          <p:nvPr/>
        </p:nvSpPr>
        <p:spPr>
          <a:xfrm>
            <a:off x="1703183" y="690774"/>
            <a:ext cx="8785633" cy="667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sv-SE" sz="3200" b="1" dirty="0"/>
              <a:t>En del av det farliga avfallet återvinns</a:t>
            </a:r>
          </a:p>
        </p:txBody>
      </p:sp>
      <p:pic>
        <p:nvPicPr>
          <p:cNvPr id="4" name="Bildobjekt 3" descr="En bild som visar text, vektorgrafik&#10;&#10;&#10;&#10;Automatiskt genererad beskrivning">
            <a:extLst>
              <a:ext uri="{FF2B5EF4-FFF2-40B4-BE49-F238E27FC236}">
                <a16:creationId xmlns:a16="http://schemas.microsoft.com/office/drawing/2014/main" id="{96A4817A-DB05-444E-A067-3EA1878E2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82833">
            <a:off x="7706938" y="2462543"/>
            <a:ext cx="2878934" cy="2204519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B2991DE3-3A52-DB45-99CD-303DBBF66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71748">
            <a:off x="1178386" y="2623150"/>
            <a:ext cx="4021543" cy="2747726"/>
          </a:xfrm>
          <a:prstGeom prst="rect">
            <a:avLst/>
          </a:prstGeom>
        </p:spPr>
      </p:pic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EDD4741D-451A-8447-A1B4-916190CA9CC6}"/>
              </a:ext>
            </a:extLst>
          </p:cNvPr>
          <p:cNvSpPr txBox="1">
            <a:spLocks/>
          </p:cNvSpPr>
          <p:nvPr/>
        </p:nvSpPr>
        <p:spPr>
          <a:xfrm>
            <a:off x="4626036" y="1796340"/>
            <a:ext cx="1925578" cy="6676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sz="1600" dirty="0"/>
              <a:t>Ny motorolja av gammal spillolja.</a:t>
            </a:r>
          </a:p>
        </p:txBody>
      </p:sp>
      <p:cxnSp>
        <p:nvCxnSpPr>
          <p:cNvPr id="7" name="Rak 6">
            <a:extLst>
              <a:ext uri="{FF2B5EF4-FFF2-40B4-BE49-F238E27FC236}">
                <a16:creationId xmlns:a16="http://schemas.microsoft.com/office/drawing/2014/main" id="{EA3F62A3-0BAC-E849-B0BE-679E219383C6}"/>
              </a:ext>
            </a:extLst>
          </p:cNvPr>
          <p:cNvCxnSpPr>
            <a:cxnSpLocks/>
          </p:cNvCxnSpPr>
          <p:nvPr/>
        </p:nvCxnSpPr>
        <p:spPr>
          <a:xfrm flipH="1">
            <a:off x="3871434" y="2130169"/>
            <a:ext cx="754602" cy="8402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innehåll 2">
            <a:extLst>
              <a:ext uri="{FF2B5EF4-FFF2-40B4-BE49-F238E27FC236}">
                <a16:creationId xmlns:a16="http://schemas.microsoft.com/office/drawing/2014/main" id="{000C1686-D0D7-CF4E-A533-6C40282D86ED}"/>
              </a:ext>
            </a:extLst>
          </p:cNvPr>
          <p:cNvSpPr txBox="1">
            <a:spLocks/>
          </p:cNvSpPr>
          <p:nvPr/>
        </p:nvSpPr>
        <p:spPr>
          <a:xfrm>
            <a:off x="5704506" y="2854413"/>
            <a:ext cx="1925578" cy="6676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E4D94"/>
              </a:buClr>
              <a:buSzPct val="12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sz="1600" dirty="0"/>
              <a:t>Nytt batteri från återvunnet nickel.</a:t>
            </a:r>
          </a:p>
        </p:txBody>
      </p:sp>
      <p:cxnSp>
        <p:nvCxnSpPr>
          <p:cNvPr id="12" name="Rak 11">
            <a:extLst>
              <a:ext uri="{FF2B5EF4-FFF2-40B4-BE49-F238E27FC236}">
                <a16:creationId xmlns:a16="http://schemas.microsoft.com/office/drawing/2014/main" id="{041CCA2F-BFA8-6649-AD91-3C54528A5E95}"/>
              </a:ext>
            </a:extLst>
          </p:cNvPr>
          <p:cNvCxnSpPr>
            <a:cxnSpLocks/>
          </p:cNvCxnSpPr>
          <p:nvPr/>
        </p:nvCxnSpPr>
        <p:spPr>
          <a:xfrm>
            <a:off x="7436190" y="3175688"/>
            <a:ext cx="753762" cy="2533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7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0A571858-B684-0B42-85B3-9823CF848E62}"/>
              </a:ext>
            </a:extLst>
          </p:cNvPr>
          <p:cNvSpPr txBox="1">
            <a:spLocks/>
          </p:cNvSpPr>
          <p:nvPr/>
        </p:nvSpPr>
        <p:spPr>
          <a:xfrm>
            <a:off x="1703183" y="1397785"/>
            <a:ext cx="8785633" cy="667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sv-SE" sz="3200" b="1" dirty="0"/>
              <a:t>Farosymboler</a:t>
            </a:r>
          </a:p>
        </p:txBody>
      </p:sp>
      <p:sp>
        <p:nvSpPr>
          <p:cNvPr id="39" name="Rubrik 1">
            <a:extLst>
              <a:ext uri="{FF2B5EF4-FFF2-40B4-BE49-F238E27FC236}">
                <a16:creationId xmlns:a16="http://schemas.microsoft.com/office/drawing/2014/main" id="{D5001064-50A1-E143-B000-1B2780E0A92D}"/>
              </a:ext>
            </a:extLst>
          </p:cNvPr>
          <p:cNvSpPr txBox="1">
            <a:spLocks/>
          </p:cNvSpPr>
          <p:nvPr/>
        </p:nvSpPr>
        <p:spPr>
          <a:xfrm>
            <a:off x="561272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Brandfarliga ämnen/varor</a:t>
            </a:r>
          </a:p>
        </p:txBody>
      </p:sp>
      <p:pic>
        <p:nvPicPr>
          <p:cNvPr id="4" name="Bildobjekt 3" descr="En bild som visar tecken&#10;&#10;&#10;&#10;Automatiskt genererad beskrivning">
            <a:extLst>
              <a:ext uri="{FF2B5EF4-FFF2-40B4-BE49-F238E27FC236}">
                <a16:creationId xmlns:a16="http://schemas.microsoft.com/office/drawing/2014/main" id="{A168A60D-040C-AF4C-B757-337E34C3B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98" y="2555647"/>
            <a:ext cx="1181100" cy="1181100"/>
          </a:xfrm>
          <a:prstGeom prst="rect">
            <a:avLst/>
          </a:prstGeom>
        </p:spPr>
      </p:pic>
      <p:sp>
        <p:nvSpPr>
          <p:cNvPr id="20" name="Rubrik 1">
            <a:extLst>
              <a:ext uri="{FF2B5EF4-FFF2-40B4-BE49-F238E27FC236}">
                <a16:creationId xmlns:a16="http://schemas.microsoft.com/office/drawing/2014/main" id="{B5CC799D-90EB-8C4B-8E8B-B3E58236CBF0}"/>
              </a:ext>
            </a:extLst>
          </p:cNvPr>
          <p:cNvSpPr txBox="1">
            <a:spLocks/>
          </p:cNvSpPr>
          <p:nvPr/>
        </p:nvSpPr>
        <p:spPr>
          <a:xfrm>
            <a:off x="1954419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Explosiva ämnen/varor</a:t>
            </a:r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43BFBF35-450B-5A47-9E6A-03C961185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3345" y="2555647"/>
            <a:ext cx="1181100" cy="1181100"/>
          </a:xfrm>
          <a:prstGeom prst="rect">
            <a:avLst/>
          </a:prstGeom>
        </p:spPr>
      </p:pic>
      <p:sp>
        <p:nvSpPr>
          <p:cNvPr id="22" name="Rubrik 1">
            <a:extLst>
              <a:ext uri="{FF2B5EF4-FFF2-40B4-BE49-F238E27FC236}">
                <a16:creationId xmlns:a16="http://schemas.microsoft.com/office/drawing/2014/main" id="{4FE7A1C9-72D2-3243-977C-4BDB8A0FBE1D}"/>
              </a:ext>
            </a:extLst>
          </p:cNvPr>
          <p:cNvSpPr txBox="1">
            <a:spLocks/>
          </p:cNvSpPr>
          <p:nvPr/>
        </p:nvSpPr>
        <p:spPr>
          <a:xfrm>
            <a:off x="3366492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Giftiga ämnen</a:t>
            </a: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A74E02CD-9E85-F941-945E-761977238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5418" y="2555647"/>
            <a:ext cx="1181100" cy="1181100"/>
          </a:xfrm>
          <a:prstGeom prst="rect">
            <a:avLst/>
          </a:prstGeom>
        </p:spPr>
      </p:pic>
      <p:sp>
        <p:nvSpPr>
          <p:cNvPr id="35" name="Rubrik 1">
            <a:extLst>
              <a:ext uri="{FF2B5EF4-FFF2-40B4-BE49-F238E27FC236}">
                <a16:creationId xmlns:a16="http://schemas.microsoft.com/office/drawing/2014/main" id="{61ABA8AC-B261-814C-9267-F4ED07FDC510}"/>
              </a:ext>
            </a:extLst>
          </p:cNvPr>
          <p:cNvSpPr txBox="1">
            <a:spLocks/>
          </p:cNvSpPr>
          <p:nvPr/>
        </p:nvSpPr>
        <p:spPr>
          <a:xfrm>
            <a:off x="4778565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Frätande ämnen</a:t>
            </a:r>
          </a:p>
        </p:txBody>
      </p:sp>
      <p:pic>
        <p:nvPicPr>
          <p:cNvPr id="36" name="Bildobjekt 35">
            <a:extLst>
              <a:ext uri="{FF2B5EF4-FFF2-40B4-BE49-F238E27FC236}">
                <a16:creationId xmlns:a16="http://schemas.microsoft.com/office/drawing/2014/main" id="{0B8331E8-FC64-2B4C-9EDD-B85BDC117D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129" y="2555647"/>
            <a:ext cx="1177823" cy="1181100"/>
          </a:xfrm>
          <a:prstGeom prst="rect">
            <a:avLst/>
          </a:prstGeom>
        </p:spPr>
      </p:pic>
      <p:sp>
        <p:nvSpPr>
          <p:cNvPr id="37" name="Rubrik 1">
            <a:extLst>
              <a:ext uri="{FF2B5EF4-FFF2-40B4-BE49-F238E27FC236}">
                <a16:creationId xmlns:a16="http://schemas.microsoft.com/office/drawing/2014/main" id="{D2CE8F0B-C4BF-6A43-911B-FC09B0A85A65}"/>
              </a:ext>
            </a:extLst>
          </p:cNvPr>
          <p:cNvSpPr txBox="1">
            <a:spLocks/>
          </p:cNvSpPr>
          <p:nvPr/>
        </p:nvSpPr>
        <p:spPr>
          <a:xfrm>
            <a:off x="6171712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Hälsofarliga ämnen</a:t>
            </a:r>
          </a:p>
        </p:txBody>
      </p:sp>
      <p:pic>
        <p:nvPicPr>
          <p:cNvPr id="38" name="Bildobjekt 37">
            <a:extLst>
              <a:ext uri="{FF2B5EF4-FFF2-40B4-BE49-F238E27FC236}">
                <a16:creationId xmlns:a16="http://schemas.microsoft.com/office/drawing/2014/main" id="{324B50AD-E5AA-044A-BF24-F8A3FB08B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0638" y="2555647"/>
            <a:ext cx="1181100" cy="1181100"/>
          </a:xfrm>
          <a:prstGeom prst="rect">
            <a:avLst/>
          </a:prstGeom>
        </p:spPr>
      </p:pic>
      <p:sp>
        <p:nvSpPr>
          <p:cNvPr id="42" name="Rubrik 1">
            <a:extLst>
              <a:ext uri="{FF2B5EF4-FFF2-40B4-BE49-F238E27FC236}">
                <a16:creationId xmlns:a16="http://schemas.microsoft.com/office/drawing/2014/main" id="{5A5AEE86-5035-B041-873B-36A97BEDF67D}"/>
              </a:ext>
            </a:extLst>
          </p:cNvPr>
          <p:cNvSpPr txBox="1">
            <a:spLocks/>
          </p:cNvSpPr>
          <p:nvPr/>
        </p:nvSpPr>
        <p:spPr>
          <a:xfrm>
            <a:off x="7583785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sv-SE" dirty="0"/>
              <a:t>Gaser under tryck</a:t>
            </a:r>
            <a:endParaRPr lang="sv-SE" sz="1400" dirty="0"/>
          </a:p>
        </p:txBody>
      </p:sp>
      <p:pic>
        <p:nvPicPr>
          <p:cNvPr id="43" name="Bildobjekt 42">
            <a:extLst>
              <a:ext uri="{FF2B5EF4-FFF2-40B4-BE49-F238E27FC236}">
                <a16:creationId xmlns:a16="http://schemas.microsoft.com/office/drawing/2014/main" id="{BE94FFF5-9EF0-1A42-98DF-EC6BE732A2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2711" y="2555647"/>
            <a:ext cx="1181100" cy="1181100"/>
          </a:xfrm>
          <a:prstGeom prst="rect">
            <a:avLst/>
          </a:prstGeom>
        </p:spPr>
      </p:pic>
      <p:sp>
        <p:nvSpPr>
          <p:cNvPr id="45" name="Rubrik 1">
            <a:extLst>
              <a:ext uri="{FF2B5EF4-FFF2-40B4-BE49-F238E27FC236}">
                <a16:creationId xmlns:a16="http://schemas.microsoft.com/office/drawing/2014/main" id="{7825C66F-34E2-CF48-AC54-94B636802BAC}"/>
              </a:ext>
            </a:extLst>
          </p:cNvPr>
          <p:cNvSpPr txBox="1">
            <a:spLocks/>
          </p:cNvSpPr>
          <p:nvPr/>
        </p:nvSpPr>
        <p:spPr>
          <a:xfrm>
            <a:off x="9014784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Oxiderande ämnen/varor</a:t>
            </a:r>
          </a:p>
        </p:txBody>
      </p:sp>
      <p:pic>
        <p:nvPicPr>
          <p:cNvPr id="46" name="Bildobjekt 45">
            <a:extLst>
              <a:ext uri="{FF2B5EF4-FFF2-40B4-BE49-F238E27FC236}">
                <a16:creationId xmlns:a16="http://schemas.microsoft.com/office/drawing/2014/main" id="{504AAC57-C85A-364A-A0B2-54C49A082E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33710" y="2555647"/>
            <a:ext cx="1181100" cy="1181100"/>
          </a:xfrm>
          <a:prstGeom prst="rect">
            <a:avLst/>
          </a:prstGeom>
        </p:spPr>
      </p:pic>
      <p:sp>
        <p:nvSpPr>
          <p:cNvPr id="51" name="Rubrik 1">
            <a:extLst>
              <a:ext uri="{FF2B5EF4-FFF2-40B4-BE49-F238E27FC236}">
                <a16:creationId xmlns:a16="http://schemas.microsoft.com/office/drawing/2014/main" id="{18F9B0D0-034D-9A4C-B84A-67BE361C492D}"/>
              </a:ext>
            </a:extLst>
          </p:cNvPr>
          <p:cNvSpPr txBox="1">
            <a:spLocks/>
          </p:cNvSpPr>
          <p:nvPr/>
        </p:nvSpPr>
        <p:spPr>
          <a:xfrm>
            <a:off x="10426857" y="3893123"/>
            <a:ext cx="1181100" cy="567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v-SE" sz="1400" dirty="0"/>
              <a:t>Skadliga ämnen</a:t>
            </a:r>
          </a:p>
        </p:txBody>
      </p:sp>
      <p:pic>
        <p:nvPicPr>
          <p:cNvPr id="52" name="Bildobjekt 51">
            <a:extLst>
              <a:ext uri="{FF2B5EF4-FFF2-40B4-BE49-F238E27FC236}">
                <a16:creationId xmlns:a16="http://schemas.microsoft.com/office/drawing/2014/main" id="{1D65D33C-FD28-B543-B65C-6E630EDD6C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45783" y="2555647"/>
            <a:ext cx="11811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6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0" grpId="0"/>
      <p:bldP spid="22" grpId="0"/>
      <p:bldP spid="35" grpId="0"/>
      <p:bldP spid="37" grpId="0"/>
      <p:bldP spid="42" grpId="0"/>
      <p:bldP spid="45" grpId="0"/>
      <p:bldP spid="51" grpId="0"/>
    </p:bldLst>
  </p:timing>
</p:sld>
</file>

<file path=ppt/theme/theme1.xml><?xml version="1.0" encoding="utf-8"?>
<a:theme xmlns:a="http://schemas.openxmlformats.org/drawingml/2006/main" name="Office-tema">
  <a:themeElements>
    <a:clrScheme name="Egen 10">
      <a:dk1>
        <a:srgbClr val="000000"/>
      </a:dk1>
      <a:lt1>
        <a:srgbClr val="FFFFFF"/>
      </a:lt1>
      <a:dk2>
        <a:srgbClr val="0E4D93"/>
      </a:dk2>
      <a:lt2>
        <a:srgbClr val="F3F8FB"/>
      </a:lt2>
      <a:accent1>
        <a:srgbClr val="0E4D93"/>
      </a:accent1>
      <a:accent2>
        <a:srgbClr val="1B79B3"/>
      </a:accent2>
      <a:accent3>
        <a:srgbClr val="7BAA1F"/>
      </a:accent3>
      <a:accent4>
        <a:srgbClr val="4F9CB6"/>
      </a:accent4>
      <a:accent5>
        <a:srgbClr val="F36B4F"/>
      </a:accent5>
      <a:accent6>
        <a:srgbClr val="415E71"/>
      </a:accent6>
      <a:hlink>
        <a:srgbClr val="0E4D93"/>
      </a:hlink>
      <a:folHlink>
        <a:srgbClr val="0A346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4BF254003CB76449138D01C59919C08" ma:contentTypeVersion="21" ma:contentTypeDescription="Skapa ett nytt dokument." ma:contentTypeScope="" ma:versionID="150fbf8cf56a1f438052be6a80a2ecf0">
  <xsd:schema xmlns:xsd="http://www.w3.org/2001/XMLSchema" xmlns:xs="http://www.w3.org/2001/XMLSchema" xmlns:p="http://schemas.microsoft.com/office/2006/metadata/properties" xmlns:ns2="26daeaf2-af4e-4f4e-bcfc-63b924da9991" xmlns:ns3="521ecd14-642c-4f0b-b316-1643ccbe2539" targetNamespace="http://schemas.microsoft.com/office/2006/metadata/properties" ma:root="true" ma:fieldsID="29e088ef8a63c355084400f4acfbbbb7" ns2:_="" ns3:_="">
    <xsd:import namespace="26daeaf2-af4e-4f4e-bcfc-63b924da9991"/>
    <xsd:import namespace="521ecd14-642c-4f0b-b316-1643ccbe2539"/>
    <xsd:element name="properties">
      <xsd:complexType>
        <xsd:sequence>
          <xsd:element name="documentManagement">
            <xsd:complexType>
              <xsd:all>
                <xsd:element ref="ns2:INITECH_ProjectId" minOccurs="0"/>
                <xsd:element ref="ns2:INITECH_ProjectTitle" minOccurs="0"/>
                <xsd:element ref="ns2:INITECH_IsVisible" minOccurs="0"/>
                <xsd:element ref="ns2:i95d6d8ddf6a475c8f3b7d32a3b98687" minOccurs="0"/>
                <xsd:element ref="ns2:TaxCatchAll" minOccurs="0"/>
                <xsd:element ref="ns2:mc743463e2e84096bb7b22fa172acda6" minOccurs="0"/>
                <xsd:element ref="ns2:cde2880b1130469b84bffc85130a9e8a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aeaf2-af4e-4f4e-bcfc-63b924da9991" elementFormDefault="qualified">
    <xsd:import namespace="http://schemas.microsoft.com/office/2006/documentManagement/types"/>
    <xsd:import namespace="http://schemas.microsoft.com/office/infopath/2007/PartnerControls"/>
    <xsd:element name="INITECH_ProjectId" ma:index="8" nillable="true" ma:displayName="ID-nummer" ma:description="Detta fält används av systemet, ta inte bort det!" ma:internalName="INITECH_ProjectId">
      <xsd:simpleType>
        <xsd:restriction base="dms:Text">
          <xsd:maxLength value="150"/>
        </xsd:restriction>
      </xsd:simpleType>
    </xsd:element>
    <xsd:element name="INITECH_ProjectTitle" ma:index="9" nillable="true" ma:displayName="Gruppnamn" ma:description="Detta fält används av systemet, ta inte bort det!" ma:internalName="INITECH_ProjectTitle">
      <xsd:simpleType>
        <xsd:restriction base="dms:Text">
          <xsd:maxLength value="150"/>
        </xsd:restriction>
      </xsd:simpleType>
    </xsd:element>
    <xsd:element name="INITECH_IsVisible" ma:index="10" nillable="true" ma:displayName="Synlig" ma:default="1" ma:description="" ma:internalName="INITECH_IsVisible">
      <xsd:simpleType>
        <xsd:restriction base="dms:Boolean"/>
      </xsd:simpleType>
    </xsd:element>
    <xsd:element name="i95d6d8ddf6a475c8f3b7d32a3b98687" ma:index="12" nillable="true" ma:taxonomy="true" ma:internalName="i95d6d8ddf6a475c8f3b7d32a3b98687" ma:taxonomyFieldName="INITECH_ProjectProcess" ma:displayName="Process" ma:fieldId="{295d6d8d-df6a-475c-8f3b-7d32a3b98687}" ma:taxonomyMulti="true" ma:sspId="6b902723-c9c7-4e15-a187-84da058e1999" ma:termSetId="01906a42-ef72-4f44-b5af-b1c1aa1d2b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1c8e7afc-cb3e-4c1c-aecf-3bc2acea33de}" ma:internalName="TaxCatchAll" ma:showField="CatchAllData" ma:web="26daeaf2-af4e-4f4e-bcfc-63b924da99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c743463e2e84096bb7b22fa172acda6" ma:index="15" nillable="true" ma:taxonomy="true" ma:internalName="mc743463e2e84096bb7b22fa172acda6" ma:taxonomyFieldName="INITECH_CrossProcess" ma:displayName="Tvärprocessfilter" ma:fieldId="{6c743463-e2e8-4096-bb7b-22fa172acda6}" ma:taxonomyMulti="true" ma:sspId="6b902723-c9c7-4e15-a187-84da058e1999" ma:termSetId="0ac93749-6176-4245-94dd-1bfe5524607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de2880b1130469b84bffc85130a9e8a" ma:index="17" nillable="true" ma:taxonomy="true" ma:internalName="cde2880b1130469b84bffc85130a9e8a" ma:taxonomyFieldName="INITECH_VS_DocumentType" ma:displayName="Dokumenttyp" ma:fieldId="{cde2880b-1130-469b-84bf-fc85130a9e8a}" ma:taxonomyMulti="true" ma:sspId="6b902723-c9c7-4e15-a187-84da058e1999" ma:termSetId="193b5951-57ee-4f8f-98cd-1cbe68e6670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ecd14-642c-4f0b-b316-1643ccbe25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6b902723-c9c7-4e15-a187-84da058e19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de2880b1130469b84bffc85130a9e8a xmlns="26daeaf2-af4e-4f4e-bcfc-63b924da9991">
      <Terms xmlns="http://schemas.microsoft.com/office/infopath/2007/PartnerControls"/>
    </cde2880b1130469b84bffc85130a9e8a>
    <lcf76f155ced4ddcb4097134ff3c332f xmlns="521ecd14-642c-4f0b-b316-1643ccbe2539">
      <Terms xmlns="http://schemas.microsoft.com/office/infopath/2007/PartnerControls"/>
    </lcf76f155ced4ddcb4097134ff3c332f>
    <TaxCatchAll xmlns="26daeaf2-af4e-4f4e-bcfc-63b924da9991" xsi:nil="true"/>
    <i95d6d8ddf6a475c8f3b7d32a3b98687 xmlns="26daeaf2-af4e-4f4e-bcfc-63b924da9991">
      <Terms xmlns="http://schemas.microsoft.com/office/infopath/2007/PartnerControls"/>
    </i95d6d8ddf6a475c8f3b7d32a3b98687>
    <INITECH_IsVisible xmlns="26daeaf2-af4e-4f4e-bcfc-63b924da9991">true</INITECH_IsVisible>
    <INITECH_ProjectId xmlns="26daeaf2-af4e-4f4e-bcfc-63b924da9991" xsi:nil="true"/>
    <INITECH_ProjectTitle xmlns="26daeaf2-af4e-4f4e-bcfc-63b924da9991" xsi:nil="true"/>
    <mc743463e2e84096bb7b22fa172acda6 xmlns="26daeaf2-af4e-4f4e-bcfc-63b924da9991">
      <Terms xmlns="http://schemas.microsoft.com/office/infopath/2007/PartnerControls"/>
    </mc743463e2e84096bb7b22fa172acda6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A2B6A8-4114-43B1-8EDE-78608DAD51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daeaf2-af4e-4f4e-bcfc-63b924da9991"/>
    <ds:schemaRef ds:uri="521ecd14-642c-4f0b-b316-1643ccbe253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DD3DB4-05D1-406D-8213-9478C4A4D2DB}">
  <ds:schemaRefs>
    <ds:schemaRef ds:uri="http://schemas.microsoft.com/office/infopath/2007/PartnerControls"/>
    <ds:schemaRef ds:uri="521ecd14-642c-4f0b-b316-1643ccbe2539"/>
    <ds:schemaRef ds:uri="26daeaf2-af4e-4f4e-bcfc-63b924da9991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8E42094-4D50-4D66-8035-52DDC956C8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3533</TotalTime>
  <Words>761</Words>
  <Application>Microsoft Office PowerPoint</Application>
  <PresentationFormat>Bredbild</PresentationFormat>
  <Paragraphs>90</Paragraphs>
  <Slides>13</Slides>
  <Notes>12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Office-tema</vt:lpstr>
      <vt:lpstr>Anteckningar för Sysavs lektionsmaterial</vt:lpstr>
      <vt:lpstr>Farligt avfall</vt:lpstr>
      <vt:lpstr>Vad är farligt avfall?</vt:lpstr>
      <vt:lpstr>Allt avfall som är skadligt för människor, djur och natur klassas som farligt.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Överblivna läkemedel, målarfärg, fogskum, bekämpningsmedel och oljefilter förbränns och energiåtervinns på ett säkert sätt, om det lämnas in på återvinningscentral.</vt:lpstr>
      <vt:lpstr>PowerPoint-presentation</vt:lpstr>
      <vt:lpstr>Kvicksilver är ett av våra farligaste miljögifter.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Amanda Björk</dc:creator>
  <cp:lastModifiedBy>Minna Borgkvist</cp:lastModifiedBy>
  <cp:revision>420</cp:revision>
  <dcterms:created xsi:type="dcterms:W3CDTF">2018-12-05T15:31:01Z</dcterms:created>
  <dcterms:modified xsi:type="dcterms:W3CDTF">2023-10-24T13:34:33Z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0x010100E4BF254003CB76449138D01C59919C08</vt:lpwstr>
  </property>
  <property fmtid="{D5CDD505-2E9C-101B-9397-08002B2CF9AE}" pid="3" name="INITECH_CrossProcess">
    <vt:lpwstr/>
  </property>
  <property fmtid="{D5CDD505-2E9C-101B-9397-08002B2CF9AE}" pid="4" name="MediaServiceImageTags">
    <vt:lpwstr/>
  </property>
  <property fmtid="{D5CDD505-2E9C-101B-9397-08002B2CF9AE}" pid="5" name="INITECH_VS_DocumentType">
    <vt:lpwstr/>
  </property>
  <property fmtid="{D5CDD505-2E9C-101B-9397-08002B2CF9AE}" pid="6" name="INITECH_ProjectProcess">
    <vt:lpwstr/>
  </property>
</Properties>
</file>