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sldIdLst>
    <p:sldId id="556" r:id="rId5"/>
    <p:sldId id="256" r:id="rId6"/>
    <p:sldId id="527" r:id="rId7"/>
    <p:sldId id="557" r:id="rId8"/>
    <p:sldId id="558" r:id="rId9"/>
    <p:sldId id="559" r:id="rId10"/>
    <p:sldId id="560" r:id="rId11"/>
    <p:sldId id="561" r:id="rId12"/>
    <p:sldId id="562" r:id="rId13"/>
    <p:sldId id="563" r:id="rId14"/>
    <p:sldId id="564" r:id="rId15"/>
    <p:sldId id="565" r:id="rId16"/>
    <p:sldId id="566" r:id="rId17"/>
    <p:sldId id="567" r:id="rId18"/>
    <p:sldId id="568" r:id="rId19"/>
    <p:sldId id="569" r:id="rId20"/>
    <p:sldId id="570" r:id="rId21"/>
    <p:sldId id="571" r:id="rId22"/>
    <p:sldId id="572" r:id="rId23"/>
  </p:sldIdLst>
  <p:sldSz cx="12192000" cy="6858000"/>
  <p:notesSz cx="6858000" cy="1533525"/>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2CBF1"/>
    <a:srgbClr val="36B0DF"/>
    <a:srgbClr val="6AB0E0"/>
    <a:srgbClr val="3A7F8E"/>
    <a:srgbClr val="F3F8FB"/>
    <a:srgbClr val="38393C"/>
    <a:srgbClr val="77B613"/>
    <a:srgbClr val="7AA92B"/>
    <a:srgbClr val="E8F1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962"/>
    <p:restoredTop sz="63698" autoAdjust="0"/>
  </p:normalViewPr>
  <p:slideViewPr>
    <p:cSldViewPr snapToGrid="0" snapToObjects="1">
      <p:cViewPr varScale="1">
        <p:scale>
          <a:sx n="39" d="100"/>
          <a:sy n="39" d="100"/>
        </p:scale>
        <p:origin x="1908" y="36"/>
      </p:cViewPr>
      <p:guideLst/>
    </p:cSldViewPr>
  </p:slideViewPr>
  <p:notesTextViewPr>
    <p:cViewPr>
      <p:scale>
        <a:sx n="1" d="1"/>
        <a:sy n="1" d="1"/>
      </p:scale>
      <p:origin x="0" y="-536"/>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nna Borgkvist" userId="d6a6c479-377a-4d69-b3a6-7a2ab78861f6" providerId="ADAL" clId="{CE3C268E-E255-4A08-AA2B-7D31C42E2010}"/>
    <pc:docChg chg="delSld modSld">
      <pc:chgData name="Minna Borgkvist" userId="d6a6c479-377a-4d69-b3a6-7a2ab78861f6" providerId="ADAL" clId="{CE3C268E-E255-4A08-AA2B-7D31C42E2010}" dt="2023-10-09T11:18:36.063" v="102" actId="20577"/>
      <pc:docMkLst>
        <pc:docMk/>
      </pc:docMkLst>
      <pc:sldChg chg="modSp del mod">
        <pc:chgData name="Minna Borgkvist" userId="d6a6c479-377a-4d69-b3a6-7a2ab78861f6" providerId="ADAL" clId="{CE3C268E-E255-4A08-AA2B-7D31C42E2010}" dt="2023-10-09T10:44:05.861" v="2" actId="2696"/>
        <pc:sldMkLst>
          <pc:docMk/>
          <pc:sldMk cId="1072432445" sldId="322"/>
        </pc:sldMkLst>
        <pc:spChg chg="mod">
          <ac:chgData name="Minna Borgkvist" userId="d6a6c479-377a-4d69-b3a6-7a2ab78861f6" providerId="ADAL" clId="{CE3C268E-E255-4A08-AA2B-7D31C42E2010}" dt="2023-10-09T10:43:56.473" v="1" actId="21"/>
          <ac:spMkLst>
            <pc:docMk/>
            <pc:sldMk cId="1072432445" sldId="322"/>
            <ac:spMk id="3" creationId="{7E7B5C59-B1AB-F04A-8764-6D0C0F47BABB}"/>
          </ac:spMkLst>
        </pc:spChg>
        <pc:spChg chg="mod">
          <ac:chgData name="Minna Borgkvist" userId="d6a6c479-377a-4d69-b3a6-7a2ab78861f6" providerId="ADAL" clId="{CE3C268E-E255-4A08-AA2B-7D31C42E2010}" dt="2023-10-09T10:43:53.914" v="0" actId="1076"/>
          <ac:spMkLst>
            <pc:docMk/>
            <pc:sldMk cId="1072432445" sldId="322"/>
            <ac:spMk id="8" creationId="{987ED74A-E55B-6847-AB30-F01A16EE4573}"/>
          </ac:spMkLst>
        </pc:spChg>
      </pc:sldChg>
      <pc:sldChg chg="modNotesTx">
        <pc:chgData name="Minna Borgkvist" userId="d6a6c479-377a-4d69-b3a6-7a2ab78861f6" providerId="ADAL" clId="{CE3C268E-E255-4A08-AA2B-7D31C42E2010}" dt="2023-10-09T11:18:36.063" v="102" actId="20577"/>
        <pc:sldMkLst>
          <pc:docMk/>
          <pc:sldMk cId="1003515994" sldId="527"/>
        </pc:sldMkLst>
      </pc:sldChg>
      <pc:sldChg chg="modNotesTx">
        <pc:chgData name="Minna Borgkvist" userId="d6a6c479-377a-4d69-b3a6-7a2ab78861f6" providerId="ADAL" clId="{CE3C268E-E255-4A08-AA2B-7D31C42E2010}" dt="2023-10-09T11:17:18.843" v="101" actId="113"/>
        <pc:sldMkLst>
          <pc:docMk/>
          <pc:sldMk cId="2103112001" sldId="557"/>
        </pc:sldMkLst>
      </pc:sldChg>
      <pc:sldChg chg="modNotesTx">
        <pc:chgData name="Minna Borgkvist" userId="d6a6c479-377a-4d69-b3a6-7a2ab78861f6" providerId="ADAL" clId="{CE3C268E-E255-4A08-AA2B-7D31C42E2010}" dt="2023-10-09T11:17:00.705" v="100" actId="113"/>
        <pc:sldMkLst>
          <pc:docMk/>
          <pc:sldMk cId="1383697945" sldId="558"/>
        </pc:sldMkLst>
      </pc:sldChg>
      <pc:sldChg chg="modNotesTx">
        <pc:chgData name="Minna Borgkvist" userId="d6a6c479-377a-4d69-b3a6-7a2ab78861f6" providerId="ADAL" clId="{CE3C268E-E255-4A08-AA2B-7D31C42E2010}" dt="2023-10-09T11:12:40.827" v="99" actId="113"/>
        <pc:sldMkLst>
          <pc:docMk/>
          <pc:sldMk cId="1194949276" sldId="560"/>
        </pc:sldMkLst>
      </pc:sldChg>
      <pc:sldChg chg="modNotesTx">
        <pc:chgData name="Minna Borgkvist" userId="d6a6c479-377a-4d69-b3a6-7a2ab78861f6" providerId="ADAL" clId="{CE3C268E-E255-4A08-AA2B-7D31C42E2010}" dt="2023-10-09T11:11:09.022" v="98" actId="113"/>
        <pc:sldMkLst>
          <pc:docMk/>
          <pc:sldMk cId="3856499593" sldId="561"/>
        </pc:sldMkLst>
      </pc:sldChg>
      <pc:sldChg chg="modNotesTx">
        <pc:chgData name="Minna Borgkvist" userId="d6a6c479-377a-4d69-b3a6-7a2ab78861f6" providerId="ADAL" clId="{CE3C268E-E255-4A08-AA2B-7D31C42E2010}" dt="2023-10-09T11:09:59.145" v="97" actId="113"/>
        <pc:sldMkLst>
          <pc:docMk/>
          <pc:sldMk cId="3432067259" sldId="562"/>
        </pc:sldMkLst>
      </pc:sldChg>
      <pc:sldChg chg="modNotesTx">
        <pc:chgData name="Minna Borgkvist" userId="d6a6c479-377a-4d69-b3a6-7a2ab78861f6" providerId="ADAL" clId="{CE3C268E-E255-4A08-AA2B-7D31C42E2010}" dt="2023-10-09T11:06:16.251" v="96" actId="113"/>
        <pc:sldMkLst>
          <pc:docMk/>
          <pc:sldMk cId="2433598964" sldId="563"/>
        </pc:sldMkLst>
      </pc:sldChg>
      <pc:sldChg chg="modNotesTx">
        <pc:chgData name="Minna Borgkvist" userId="d6a6c479-377a-4d69-b3a6-7a2ab78861f6" providerId="ADAL" clId="{CE3C268E-E255-4A08-AA2B-7D31C42E2010}" dt="2023-10-09T11:05:50.095" v="68" actId="113"/>
        <pc:sldMkLst>
          <pc:docMk/>
          <pc:sldMk cId="3366516853" sldId="564"/>
        </pc:sldMkLst>
      </pc:sldChg>
      <pc:sldChg chg="modNotesTx">
        <pc:chgData name="Minna Borgkvist" userId="d6a6c479-377a-4d69-b3a6-7a2ab78861f6" providerId="ADAL" clId="{CE3C268E-E255-4A08-AA2B-7D31C42E2010}" dt="2023-10-09T11:04:59.213" v="67" actId="113"/>
        <pc:sldMkLst>
          <pc:docMk/>
          <pc:sldMk cId="2849389971" sldId="565"/>
        </pc:sldMkLst>
      </pc:sldChg>
      <pc:sldChg chg="modNotesTx">
        <pc:chgData name="Minna Borgkvist" userId="d6a6c479-377a-4d69-b3a6-7a2ab78861f6" providerId="ADAL" clId="{CE3C268E-E255-4A08-AA2B-7D31C42E2010}" dt="2023-10-09T11:04:51.201" v="66" actId="20577"/>
        <pc:sldMkLst>
          <pc:docMk/>
          <pc:sldMk cId="2757135484" sldId="566"/>
        </pc:sldMkLst>
      </pc:sldChg>
      <pc:sldChg chg="modNotesTx">
        <pc:chgData name="Minna Borgkvist" userId="d6a6c479-377a-4d69-b3a6-7a2ab78861f6" providerId="ADAL" clId="{CE3C268E-E255-4A08-AA2B-7D31C42E2010}" dt="2023-10-09T10:52:44.011" v="53" actId="113"/>
        <pc:sldMkLst>
          <pc:docMk/>
          <pc:sldMk cId="1559272938" sldId="567"/>
        </pc:sldMkLst>
      </pc:sldChg>
      <pc:sldChg chg="modNotesTx">
        <pc:chgData name="Minna Borgkvist" userId="d6a6c479-377a-4d69-b3a6-7a2ab78861f6" providerId="ADAL" clId="{CE3C268E-E255-4A08-AA2B-7D31C42E2010}" dt="2023-10-09T10:52:26.827" v="51" actId="20577"/>
        <pc:sldMkLst>
          <pc:docMk/>
          <pc:sldMk cId="2207323321" sldId="568"/>
        </pc:sldMkLst>
      </pc:sldChg>
      <pc:sldChg chg="modNotesTx">
        <pc:chgData name="Minna Borgkvist" userId="d6a6c479-377a-4d69-b3a6-7a2ab78861f6" providerId="ADAL" clId="{CE3C268E-E255-4A08-AA2B-7D31C42E2010}" dt="2023-10-09T10:52:05.760" v="49" actId="113"/>
        <pc:sldMkLst>
          <pc:docMk/>
          <pc:sldMk cId="4152904826" sldId="569"/>
        </pc:sldMkLst>
      </pc:sldChg>
      <pc:sldChg chg="modNotesTx">
        <pc:chgData name="Minna Borgkvist" userId="d6a6c479-377a-4d69-b3a6-7a2ab78861f6" providerId="ADAL" clId="{CE3C268E-E255-4A08-AA2B-7D31C42E2010}" dt="2023-10-09T10:50:20.933" v="48" actId="113"/>
        <pc:sldMkLst>
          <pc:docMk/>
          <pc:sldMk cId="4108253656" sldId="570"/>
        </pc:sldMkLst>
      </pc:sldChg>
      <pc:sldChg chg="modSp mod modNotesTx">
        <pc:chgData name="Minna Borgkvist" userId="d6a6c479-377a-4d69-b3a6-7a2ab78861f6" providerId="ADAL" clId="{CE3C268E-E255-4A08-AA2B-7D31C42E2010}" dt="2023-10-09T10:50:16.428" v="47" actId="20577"/>
        <pc:sldMkLst>
          <pc:docMk/>
          <pc:sldMk cId="528349373" sldId="571"/>
        </pc:sldMkLst>
        <pc:spChg chg="mod">
          <ac:chgData name="Minna Borgkvist" userId="d6a6c479-377a-4d69-b3a6-7a2ab78861f6" providerId="ADAL" clId="{CE3C268E-E255-4A08-AA2B-7D31C42E2010}" dt="2023-10-09T10:50:07.422" v="42" actId="20577"/>
          <ac:spMkLst>
            <pc:docMk/>
            <pc:sldMk cId="528349373" sldId="571"/>
            <ac:spMk id="2" creationId="{6D0CA2D7-4B4C-4E3E-8A39-620830F54CAF}"/>
          </ac:spMkLst>
        </pc:spChg>
        <pc:spChg chg="mod">
          <ac:chgData name="Minna Borgkvist" userId="d6a6c479-377a-4d69-b3a6-7a2ab78861f6" providerId="ADAL" clId="{CE3C268E-E255-4A08-AA2B-7D31C42E2010}" dt="2023-10-09T10:46:22.002" v="8" actId="20577"/>
          <ac:spMkLst>
            <pc:docMk/>
            <pc:sldMk cId="528349373" sldId="571"/>
            <ac:spMk id="4" creationId="{DFA9A6CE-A814-D64A-992A-A34540017608}"/>
          </ac:spMkLst>
        </pc:spChg>
        <pc:spChg chg="mod">
          <ac:chgData name="Minna Borgkvist" userId="d6a6c479-377a-4d69-b3a6-7a2ab78861f6" providerId="ADAL" clId="{CE3C268E-E255-4A08-AA2B-7D31C42E2010}" dt="2023-10-09T10:50:02.391" v="38" actId="20577"/>
          <ac:spMkLst>
            <pc:docMk/>
            <pc:sldMk cId="528349373" sldId="571"/>
            <ac:spMk id="17" creationId="{2DDD05F6-4EF1-C548-A73C-53FA69D22897}"/>
          </ac:spMkLst>
        </pc:spChg>
      </pc:sldChg>
      <pc:sldChg chg="modNotesTx">
        <pc:chgData name="Minna Borgkvist" userId="d6a6c479-377a-4d69-b3a6-7a2ab78861f6" providerId="ADAL" clId="{CE3C268E-E255-4A08-AA2B-7D31C42E2010}" dt="2023-10-09T10:46:10.594" v="4" actId="20577"/>
        <pc:sldMkLst>
          <pc:docMk/>
          <pc:sldMk cId="1158060169" sldId="572"/>
        </pc:sldMkLst>
      </pc:sldChg>
    </pc:docChg>
  </pc:docChgLst>
  <pc:docChgLst>
    <pc:chgData name="Jenny Kestrup" userId="7e7568fc-e17b-4bf9-87a9-c76b9bee4ef8" providerId="ADAL" clId="{3C8316E9-9679-471B-A1E0-BD8CFB67B320}"/>
    <pc:docChg chg="custSel modSld">
      <pc:chgData name="Jenny Kestrup" userId="7e7568fc-e17b-4bf9-87a9-c76b9bee4ef8" providerId="ADAL" clId="{3C8316E9-9679-471B-A1E0-BD8CFB67B320}" dt="2020-05-12T07:17:19.385" v="23" actId="1076"/>
      <pc:docMkLst>
        <pc:docMk/>
      </pc:docMkLst>
      <pc:sldChg chg="modNotesTx">
        <pc:chgData name="Jenny Kestrup" userId="7e7568fc-e17b-4bf9-87a9-c76b9bee4ef8" providerId="ADAL" clId="{3C8316E9-9679-471B-A1E0-BD8CFB67B320}" dt="2020-05-12T07:14:02.151" v="0" actId="20577"/>
        <pc:sldMkLst>
          <pc:docMk/>
          <pc:sldMk cId="2757135484" sldId="566"/>
        </pc:sldMkLst>
      </pc:sldChg>
      <pc:sldChg chg="addSp delSp modSp delAnim">
        <pc:chgData name="Jenny Kestrup" userId="7e7568fc-e17b-4bf9-87a9-c76b9bee4ef8" providerId="ADAL" clId="{3C8316E9-9679-471B-A1E0-BD8CFB67B320}" dt="2020-05-12T07:17:19.385" v="23" actId="1076"/>
        <pc:sldMkLst>
          <pc:docMk/>
          <pc:sldMk cId="528349373" sldId="571"/>
        </pc:sldMkLst>
        <pc:spChg chg="add mod">
          <ac:chgData name="Jenny Kestrup" userId="7e7568fc-e17b-4bf9-87a9-c76b9bee4ef8" providerId="ADAL" clId="{3C8316E9-9679-471B-A1E0-BD8CFB67B320}" dt="2020-05-12T07:17:19.385" v="23" actId="1076"/>
          <ac:spMkLst>
            <pc:docMk/>
            <pc:sldMk cId="528349373" sldId="571"/>
            <ac:spMk id="2" creationId="{6D0CA2D7-4B4C-4E3E-8A39-620830F54CAF}"/>
          </ac:spMkLst>
        </pc:spChg>
        <pc:picChg chg="del">
          <ac:chgData name="Jenny Kestrup" userId="7e7568fc-e17b-4bf9-87a9-c76b9bee4ef8" providerId="ADAL" clId="{3C8316E9-9679-471B-A1E0-BD8CFB67B320}" dt="2020-05-12T07:17:13.055" v="22" actId="478"/>
          <ac:picMkLst>
            <pc:docMk/>
            <pc:sldMk cId="528349373" sldId="571"/>
            <ac:picMk id="9" creationId="{7F901A4F-165D-DA42-9CCD-B8AABC0DB751}"/>
          </ac:picMkLst>
        </pc:picChg>
      </pc:sldChg>
    </pc:docChg>
  </pc:docChgLst>
  <pc:docChgLst>
    <pc:chgData name="Minna Borgkvist" userId="d6a6c479-377a-4d69-b3a6-7a2ab78861f6" providerId="ADAL" clId="{A87DFF68-5FA8-4D98-9772-9A6B06C4BE88}"/>
    <pc:docChg chg="modSld">
      <pc:chgData name="Minna Borgkvist" userId="d6a6c479-377a-4d69-b3a6-7a2ab78861f6" providerId="ADAL" clId="{A87DFF68-5FA8-4D98-9772-9A6B06C4BE88}" dt="2023-10-24T13:37:31.701" v="1"/>
      <pc:docMkLst>
        <pc:docMk/>
      </pc:docMkLst>
      <pc:sldChg chg="modSp mod">
        <pc:chgData name="Minna Borgkvist" userId="d6a6c479-377a-4d69-b3a6-7a2ab78861f6" providerId="ADAL" clId="{A87DFF68-5FA8-4D98-9772-9A6B06C4BE88}" dt="2023-10-24T13:35:56.043" v="0"/>
        <pc:sldMkLst>
          <pc:docMk/>
          <pc:sldMk cId="3306735566" sldId="556"/>
        </pc:sldMkLst>
        <pc:spChg chg="mod">
          <ac:chgData name="Minna Borgkvist" userId="d6a6c479-377a-4d69-b3a6-7a2ab78861f6" providerId="ADAL" clId="{A87DFF68-5FA8-4D98-9772-9A6B06C4BE88}" dt="2023-10-24T13:35:56.043" v="0"/>
          <ac:spMkLst>
            <pc:docMk/>
            <pc:sldMk cId="3306735566" sldId="556"/>
            <ac:spMk id="3" creationId="{FCB52233-0679-F446-93BD-3EBA6A7D2251}"/>
          </ac:spMkLst>
        </pc:spChg>
      </pc:sldChg>
      <pc:sldChg chg="modNotesTx">
        <pc:chgData name="Minna Borgkvist" userId="d6a6c479-377a-4d69-b3a6-7a2ab78861f6" providerId="ADAL" clId="{A87DFF68-5FA8-4D98-9772-9A6B06C4BE88}" dt="2023-10-24T13:37:31.701" v="1"/>
        <pc:sldMkLst>
          <pc:docMk/>
          <pc:sldMk cId="1158060169" sldId="57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CEE114-76DE-A549-9C21-8C57A927385A}" type="datetimeFigureOut">
              <a:rPr lang="sv-SE" smtClean="0"/>
              <a:t>2023-10-24</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sv-SE"/>
              <a:t>Redigera format för bakgrundstext
Nivå två
Nivå tre
Nivå fyra
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A7930E-5619-8D42-AECF-23D8BC9DC2F6}" type="slidenum">
              <a:rPr lang="sv-SE" smtClean="0"/>
              <a:t>‹#›</a:t>
            </a:fld>
            <a:endParaRPr lang="sv-SE"/>
          </a:p>
        </p:txBody>
      </p:sp>
    </p:spTree>
    <p:extLst>
      <p:ext uri="{BB962C8B-B14F-4D97-AF65-F5344CB8AC3E}">
        <p14:creationId xmlns:p14="http://schemas.microsoft.com/office/powerpoint/2010/main" val="3165995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BA7930E-5619-8D42-AECF-23D8BC9DC2F6}" type="slidenum">
              <a:rPr lang="sv-SE" smtClean="0"/>
              <a:t>2</a:t>
            </a:fld>
            <a:endParaRPr lang="sv-SE"/>
          </a:p>
        </p:txBody>
      </p:sp>
    </p:spTree>
    <p:extLst>
      <p:ext uri="{BB962C8B-B14F-4D97-AF65-F5344CB8AC3E}">
        <p14:creationId xmlns:p14="http://schemas.microsoft.com/office/powerpoint/2010/main" val="3759192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Sopförbränning</a:t>
            </a:r>
          </a:p>
          <a:p>
            <a:r>
              <a:rPr lang="sv-SE" sz="1200" b="0" i="0" kern="1200" dirty="0">
                <a:solidFill>
                  <a:schemeClr val="tx1"/>
                </a:solidFill>
                <a:effectLst/>
                <a:latin typeface="+mn-lt"/>
                <a:ea typeface="+mn-ea"/>
                <a:cs typeface="+mn-cs"/>
              </a:rPr>
              <a:t>Sopförbränning kom att anses som ett hygieniskt och rationellt alternativ och förbränningsanläggningar uppfördes. I Stockholm utvecklades det första insamlingssystemet med specialtillverkade fordon för hushållssopor på 1920-talet, och det spred sig snabbt till landets övriga städer.</a:t>
            </a:r>
          </a:p>
        </p:txBody>
      </p:sp>
      <p:sp>
        <p:nvSpPr>
          <p:cNvPr id="4" name="Slide Number Placeholder 3"/>
          <p:cNvSpPr>
            <a:spLocks noGrp="1"/>
          </p:cNvSpPr>
          <p:nvPr>
            <p:ph type="sldNum" sz="quarter" idx="5"/>
          </p:nvPr>
        </p:nvSpPr>
        <p:spPr/>
        <p:txBody>
          <a:bodyPr/>
          <a:lstStyle/>
          <a:p>
            <a:fld id="{0BA7930E-5619-8D42-AECF-23D8BC9DC2F6}" type="slidenum">
              <a:rPr lang="sv-SE" smtClean="0"/>
              <a:t>11</a:t>
            </a:fld>
            <a:endParaRPr lang="sv-SE"/>
          </a:p>
        </p:txBody>
      </p:sp>
    </p:spTree>
    <p:extLst>
      <p:ext uri="{BB962C8B-B14F-4D97-AF65-F5344CB8AC3E}">
        <p14:creationId xmlns:p14="http://schemas.microsoft.com/office/powerpoint/2010/main" val="36576943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Mitten av 1900-talet</a:t>
            </a:r>
          </a:p>
          <a:p>
            <a:r>
              <a:rPr lang="sv-SE" sz="1200" b="0" i="0" kern="1200" dirty="0">
                <a:solidFill>
                  <a:schemeClr val="tx1"/>
                </a:solidFill>
                <a:effectLst/>
                <a:latin typeface="+mn-lt"/>
                <a:ea typeface="+mn-ea"/>
                <a:cs typeface="+mn-cs"/>
              </a:rPr>
              <a:t>Då Sveriges invånare successivt fick bättre ekonomi, ökade konsumtionen vilket förstås medförde ökade avfallsmängder. Framställningen av plastprodukter ligger delvis till grund för det ständigt växande sopberget och ”bekväma” konsumentprodukter började tillverkas i stor skala på 1950-talet.</a:t>
            </a:r>
          </a:p>
        </p:txBody>
      </p:sp>
      <p:sp>
        <p:nvSpPr>
          <p:cNvPr id="4" name="Slide Number Placeholder 3"/>
          <p:cNvSpPr>
            <a:spLocks noGrp="1"/>
          </p:cNvSpPr>
          <p:nvPr>
            <p:ph type="sldNum" sz="quarter" idx="5"/>
          </p:nvPr>
        </p:nvSpPr>
        <p:spPr/>
        <p:txBody>
          <a:bodyPr/>
          <a:lstStyle/>
          <a:p>
            <a:fld id="{0BA7930E-5619-8D42-AECF-23D8BC9DC2F6}" type="slidenum">
              <a:rPr lang="sv-SE" smtClean="0"/>
              <a:t>12</a:t>
            </a:fld>
            <a:endParaRPr lang="sv-SE"/>
          </a:p>
        </p:txBody>
      </p:sp>
    </p:spTree>
    <p:extLst>
      <p:ext uri="{BB962C8B-B14F-4D97-AF65-F5344CB8AC3E}">
        <p14:creationId xmlns:p14="http://schemas.microsoft.com/office/powerpoint/2010/main" val="2389988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Ekonomisk tillväxt ger ökning av sopmängd</a:t>
            </a:r>
          </a:p>
          <a:p>
            <a:r>
              <a:rPr lang="sv-SE" sz="1200" b="0" i="0" kern="1200" dirty="0">
                <a:solidFill>
                  <a:schemeClr val="tx1"/>
                </a:solidFill>
                <a:effectLst/>
                <a:latin typeface="+mn-lt"/>
                <a:ea typeface="+mn-ea"/>
                <a:cs typeface="+mn-cs"/>
              </a:rPr>
              <a:t>Prylproduktionen skapade i sin tur ekonomisk tillväxt. Miljonprogrammen på 1960-talet, (en politisk åtgärd för att möta bostadsbehovet), gav stora </a:t>
            </a:r>
            <a:r>
              <a:rPr lang="sv-SE" dirty="0"/>
              <a:t>mängder </a:t>
            </a:r>
            <a:r>
              <a:rPr lang="sv-SE" sz="1200" b="0" i="0" kern="1200" dirty="0">
                <a:solidFill>
                  <a:schemeClr val="tx1"/>
                </a:solidFill>
                <a:effectLst/>
                <a:latin typeface="+mn-lt"/>
                <a:ea typeface="+mn-ea"/>
                <a:cs typeface="+mn-cs"/>
              </a:rPr>
              <a:t>byggavfall. De dominerande behandlingsmetoderna var deponering och förbränning (utan energiåtervinning). </a:t>
            </a:r>
            <a:endParaRPr lang="sv-SE" sz="1200" b="0" i="0" kern="1200" dirty="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0BA7930E-5619-8D42-AECF-23D8BC9DC2F6}" type="slidenum">
              <a:rPr lang="sv-SE" smtClean="0"/>
              <a:t>13</a:t>
            </a:fld>
            <a:endParaRPr lang="sv-SE"/>
          </a:p>
        </p:txBody>
      </p:sp>
    </p:spTree>
    <p:extLst>
      <p:ext uri="{BB962C8B-B14F-4D97-AF65-F5344CB8AC3E}">
        <p14:creationId xmlns:p14="http://schemas.microsoft.com/office/powerpoint/2010/main" val="3569658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Slutet av 1900-talet</a:t>
            </a:r>
          </a:p>
          <a:p>
            <a:r>
              <a:rPr lang="sv-SE" sz="1200" b="0" i="0" kern="1200" dirty="0">
                <a:solidFill>
                  <a:schemeClr val="tx1"/>
                </a:solidFill>
                <a:effectLst/>
                <a:latin typeface="+mn-lt"/>
                <a:ea typeface="+mn-ea"/>
                <a:cs typeface="+mn-cs"/>
              </a:rPr>
              <a:t>Kunskapen om miljöproblem ökade och avfallshanteringen sågs inte längre som enbart ett lokalt hälso- och miljöhot. </a:t>
            </a:r>
            <a:br>
              <a:rPr lang="sv-SE" sz="1200" b="0" i="0" kern="1200" dirty="0">
                <a:effectLst/>
                <a:cs typeface="+mn-lt"/>
              </a:rPr>
            </a:br>
            <a:r>
              <a:rPr lang="sv-SE" sz="1200" b="0" i="0" kern="1200" dirty="0">
                <a:solidFill>
                  <a:schemeClr val="tx1"/>
                </a:solidFill>
                <a:effectLst/>
                <a:latin typeface="+mn-lt"/>
                <a:ea typeface="+mn-ea"/>
                <a:cs typeface="+mn-cs"/>
              </a:rPr>
              <a:t>Miljöskyddslagen (1969:387) innebar dels skärpta krav för deponering och dels att traditionella tippar började </a:t>
            </a:r>
            <a:r>
              <a:rPr lang="sv-SE" dirty="0"/>
              <a:t>tas bort</a:t>
            </a:r>
            <a:r>
              <a:rPr lang="sv-SE" sz="1200" b="0" i="0" kern="1200" dirty="0">
                <a:solidFill>
                  <a:schemeClr val="tx1"/>
                </a:solidFill>
                <a:effectLst/>
                <a:latin typeface="+mn-lt"/>
                <a:ea typeface="+mn-ea"/>
                <a:cs typeface="+mn-cs"/>
              </a:rPr>
              <a:t>.</a:t>
            </a:r>
            <a:br>
              <a:rPr lang="sv-SE" sz="1200" b="0" i="0" kern="1200" dirty="0">
                <a:effectLst/>
                <a:cs typeface="+mn-lt"/>
              </a:rPr>
            </a:br>
            <a:r>
              <a:rPr lang="sv-SE" sz="1200" b="0" i="0" kern="1200" dirty="0">
                <a:solidFill>
                  <a:schemeClr val="tx1"/>
                </a:solidFill>
                <a:effectLst/>
                <a:latin typeface="+mn-lt"/>
                <a:ea typeface="+mn-ea"/>
                <a:cs typeface="+mn-cs"/>
              </a:rPr>
              <a:t>Den kommunala renhållningslagen (1970:892) trädde i kraft 1972 och innebar att kommunerna blev ansvariga för allt hushållsavfall samt att fastighetsägare var tvungna att använda det system som </a:t>
            </a:r>
            <a:r>
              <a:rPr lang="sv-SE" dirty="0"/>
              <a:t>togs fram</a:t>
            </a:r>
            <a:r>
              <a:rPr lang="sv-SE" sz="1200" b="0" i="0" kern="1200" dirty="0">
                <a:solidFill>
                  <a:schemeClr val="tx1"/>
                </a:solidFill>
                <a:effectLst/>
                <a:latin typeface="+mn-lt"/>
                <a:ea typeface="+mn-ea"/>
                <a:cs typeface="+mn-cs"/>
              </a:rPr>
              <a:t>. Många kommuner </a:t>
            </a:r>
            <a:r>
              <a:rPr lang="sv-SE" dirty="0"/>
              <a:t>började då samarbeta</a:t>
            </a:r>
            <a:r>
              <a:rPr lang="sv-SE" sz="1200" b="0" i="0" kern="1200" dirty="0">
                <a:solidFill>
                  <a:schemeClr val="tx1"/>
                </a:solidFill>
                <a:effectLst/>
                <a:latin typeface="+mn-lt"/>
                <a:ea typeface="+mn-ea"/>
                <a:cs typeface="+mn-cs"/>
              </a:rPr>
              <a:t>; för deponier och andra slag av avfallshantering. Gemensamt ägda bolag och kommunalförbund bildades.</a:t>
            </a:r>
            <a:endParaRPr lang="sv-SE" sz="1200" b="0" i="0" kern="1200" dirty="0">
              <a:solidFill>
                <a:schemeClr val="tx1"/>
              </a:solidFill>
              <a:effectLst/>
              <a:latin typeface="+mn-lt"/>
              <a:cs typeface="Calibri"/>
            </a:endParaRPr>
          </a:p>
          <a:p>
            <a:endParaRPr lang="sv-SE" b="1" dirty="0"/>
          </a:p>
          <a:p>
            <a:r>
              <a:rPr lang="sv-SE" sz="1200" b="1" i="0" kern="1200" dirty="0">
                <a:solidFill>
                  <a:schemeClr val="tx1"/>
                </a:solidFill>
                <a:effectLst/>
                <a:latin typeface="+mn-lt"/>
                <a:ea typeface="+mn-ea"/>
                <a:cs typeface="+mn-cs"/>
              </a:rPr>
              <a:t>Utbyggnad av förbränningsanläggningar</a:t>
            </a:r>
            <a:endParaRPr lang="sv-SE" b="1" dirty="0">
              <a:cs typeface="Calibri" panose="020F0502020204030204"/>
            </a:endParaRPr>
          </a:p>
          <a:p>
            <a:r>
              <a:rPr lang="sv-SE" dirty="0"/>
              <a:t>När det var oljekris i början på 1970-talet insåg man att man behövde börja använda förnybara bränslen istället för olja. Den</a:t>
            </a:r>
            <a:r>
              <a:rPr lang="sv-SE" sz="1200" b="0" i="0" kern="1200" dirty="0">
                <a:solidFill>
                  <a:schemeClr val="tx1"/>
                </a:solidFill>
                <a:effectLst/>
                <a:latin typeface="+mn-lt"/>
                <a:ea typeface="+mn-ea"/>
                <a:cs typeface="+mn-cs"/>
              </a:rPr>
              <a:t> kommunala renhållningslagen </a:t>
            </a:r>
            <a:r>
              <a:rPr lang="sv-SE" dirty="0"/>
              <a:t>som togs fram under 1970-talet i</a:t>
            </a:r>
            <a:r>
              <a:rPr lang="sv-SE" sz="1200" b="0" i="0" kern="1200" dirty="0">
                <a:solidFill>
                  <a:schemeClr val="tx1"/>
                </a:solidFill>
                <a:effectLst/>
                <a:latin typeface="+mn-lt"/>
                <a:ea typeface="+mn-ea"/>
                <a:cs typeface="+mn-cs"/>
              </a:rPr>
              <a:t> kombination med oljekrisen </a:t>
            </a:r>
            <a:r>
              <a:rPr lang="sv-SE" dirty="0"/>
              <a:t>gjorde att man började bygga förbränningsanläggningar där energin</a:t>
            </a:r>
            <a:r>
              <a:rPr lang="sv-SE" sz="1200" b="0" i="0" kern="1200" dirty="0">
                <a:solidFill>
                  <a:schemeClr val="tx1"/>
                </a:solidFill>
                <a:effectLst/>
                <a:latin typeface="+mn-lt"/>
                <a:ea typeface="+mn-ea"/>
                <a:cs typeface="+mn-cs"/>
              </a:rPr>
              <a:t> kunde</a:t>
            </a:r>
            <a:r>
              <a:rPr lang="sv-SE" dirty="0"/>
              <a:t> tas tillvara för uppvärmning av hus. </a:t>
            </a:r>
            <a:r>
              <a:rPr lang="sv-SE" sz="1200" b="0" i="0" kern="1200" dirty="0">
                <a:solidFill>
                  <a:schemeClr val="tx1"/>
                </a:solidFill>
                <a:effectLst/>
                <a:latin typeface="+mn-lt"/>
                <a:ea typeface="+mn-ea"/>
                <a:cs typeface="+mn-cs"/>
              </a:rPr>
              <a:t>Utbyggnaden av fjärrvärmenätet hade startat redan under 1950-talet.</a:t>
            </a:r>
            <a:r>
              <a:rPr lang="sv-SE" dirty="0"/>
              <a:t> </a:t>
            </a:r>
          </a:p>
          <a:p>
            <a:r>
              <a:rPr lang="sv-SE" dirty="0">
                <a:cs typeface="Calibri" panose="020F0502020204030204"/>
              </a:rPr>
              <a:t>Nu började det satsas på förbränning och kompostering!</a:t>
            </a:r>
            <a:endParaRPr lang="sv-SE" sz="1200" b="0" i="0" kern="1200" dirty="0">
              <a:solidFill>
                <a:schemeClr val="tx1"/>
              </a:solidFill>
              <a:effectLst/>
              <a:latin typeface="+mn-lt"/>
              <a:cs typeface="Calibri" panose="020F0502020204030204"/>
            </a:endParaRPr>
          </a:p>
        </p:txBody>
      </p:sp>
      <p:sp>
        <p:nvSpPr>
          <p:cNvPr id="4" name="Slide Number Placeholder 3"/>
          <p:cNvSpPr>
            <a:spLocks noGrp="1"/>
          </p:cNvSpPr>
          <p:nvPr>
            <p:ph type="sldNum" sz="quarter" idx="5"/>
          </p:nvPr>
        </p:nvSpPr>
        <p:spPr/>
        <p:txBody>
          <a:bodyPr/>
          <a:lstStyle/>
          <a:p>
            <a:fld id="{0BA7930E-5619-8D42-AECF-23D8BC9DC2F6}" type="slidenum">
              <a:rPr lang="sv-SE" smtClean="0"/>
              <a:t>14</a:t>
            </a:fld>
            <a:endParaRPr lang="sv-SE"/>
          </a:p>
        </p:txBody>
      </p:sp>
    </p:spTree>
    <p:extLst>
      <p:ext uri="{BB962C8B-B14F-4D97-AF65-F5344CB8AC3E}">
        <p14:creationId xmlns:p14="http://schemas.microsoft.com/office/powerpoint/2010/main" val="39610041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Global synvinkel</a:t>
            </a:r>
          </a:p>
          <a:p>
            <a:r>
              <a:rPr lang="sv-SE" dirty="0">
                <a:cs typeface="Calibri"/>
              </a:rPr>
              <a:t>Under 1980-talet började man i Sverige men också i andra länder prata om miljö- och avfallsproblem som man tidigare bara hade hanterat lokalt. Nu förstod man att det var ett globalt problem och att vi människor också påverkade annan miljö än vår egen. Man uppmärksammade mer och mer behovet av att materialåtervinna förpackningar och minska mängden avfall.</a:t>
            </a:r>
            <a:endParaRPr lang="sv-SE" dirty="0"/>
          </a:p>
          <a:p>
            <a:endParaRPr lang="sv-SE"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BA7930E-5619-8D42-AECF-23D8BC9DC2F6}" type="slidenum">
              <a:rPr lang="sv-SE" smtClean="0"/>
              <a:t>15</a:t>
            </a:fld>
            <a:endParaRPr lang="sv-SE"/>
          </a:p>
        </p:txBody>
      </p:sp>
    </p:spTree>
    <p:extLst>
      <p:ext uri="{BB962C8B-B14F-4D97-AF65-F5344CB8AC3E}">
        <p14:creationId xmlns:p14="http://schemas.microsoft.com/office/powerpoint/2010/main" val="31883238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Producentansvar och deponiskatt</a:t>
            </a:r>
          </a:p>
          <a:p>
            <a:r>
              <a:rPr lang="sv-SE" sz="1200" b="0" i="0" kern="1200" dirty="0">
                <a:solidFill>
                  <a:schemeClr val="tx1"/>
                </a:solidFill>
                <a:effectLst/>
                <a:latin typeface="+mn-lt"/>
                <a:ea typeface="+mn-ea"/>
                <a:cs typeface="+mn-cs"/>
              </a:rPr>
              <a:t>På 1990-talet infördes producentansvar på olika </a:t>
            </a:r>
            <a:r>
              <a:rPr lang="sv-SE" dirty="0"/>
              <a:t>material</a:t>
            </a:r>
            <a:r>
              <a:rPr lang="sv-SE" sz="1200" b="0" i="0" kern="1200" dirty="0">
                <a:solidFill>
                  <a:schemeClr val="tx1"/>
                </a:solidFill>
                <a:effectLst/>
                <a:latin typeface="+mn-lt"/>
                <a:ea typeface="+mn-ea"/>
                <a:cs typeface="+mn-cs"/>
              </a:rPr>
              <a:t>. Producentansvar innebär att den som tillverkar eller importerar och säljer en förpackad </a:t>
            </a:r>
            <a:r>
              <a:rPr lang="sv-SE" dirty="0"/>
              <a:t>produkt</a:t>
            </a:r>
            <a:r>
              <a:rPr lang="sv-SE" sz="1200" b="0" i="0" kern="1200" dirty="0">
                <a:solidFill>
                  <a:schemeClr val="tx1"/>
                </a:solidFill>
                <a:effectLst/>
                <a:latin typeface="+mn-lt"/>
                <a:ea typeface="+mn-ea"/>
                <a:cs typeface="+mn-cs"/>
              </a:rPr>
              <a:t>, också har ansvar för att </a:t>
            </a:r>
            <a:r>
              <a:rPr lang="sv-SE" dirty="0"/>
              <a:t>förpackningen kan</a:t>
            </a:r>
            <a:r>
              <a:rPr lang="sv-SE" sz="1200" b="0" i="0" kern="1200" dirty="0">
                <a:solidFill>
                  <a:schemeClr val="tx1"/>
                </a:solidFill>
                <a:effectLst/>
                <a:latin typeface="+mn-lt"/>
                <a:ea typeface="+mn-ea"/>
                <a:cs typeface="+mn-cs"/>
              </a:rPr>
              <a:t> återvinnas. Ett insamlings- och återvinningssystem måste finnas för konsumenterna. En avgift, som sedan ingår i </a:t>
            </a:r>
            <a:r>
              <a:rPr lang="sv-SE" dirty="0"/>
              <a:t>priset</a:t>
            </a:r>
            <a:r>
              <a:rPr lang="sv-SE" sz="1200" b="0" i="0" kern="1200" dirty="0">
                <a:solidFill>
                  <a:schemeClr val="tx1"/>
                </a:solidFill>
                <a:effectLst/>
                <a:latin typeface="+mn-lt"/>
                <a:ea typeface="+mn-ea"/>
                <a:cs typeface="+mn-cs"/>
              </a:rPr>
              <a:t>, läggs på varje förpackning som tillverkas, eller importeras, och fylls. Producentansvaret har senare även </a:t>
            </a:r>
            <a:r>
              <a:rPr lang="sv-SE" dirty="0"/>
              <a:t>börjat gälla för</a:t>
            </a:r>
            <a:r>
              <a:rPr lang="sv-SE" sz="1200" b="0" i="0" kern="1200" dirty="0">
                <a:solidFill>
                  <a:schemeClr val="tx1"/>
                </a:solidFill>
                <a:effectLst/>
                <a:latin typeface="+mn-lt"/>
                <a:ea typeface="+mn-ea"/>
                <a:cs typeface="+mn-cs"/>
              </a:rPr>
              <a:t> däck, glödlampor, lysrör och vissa elektroniska produkter med mera. </a:t>
            </a:r>
            <a:endParaRPr lang="sv-SE" dirty="0"/>
          </a:p>
          <a:p>
            <a:endParaRPr lang="sv-SE" sz="1200" b="0" i="0" kern="1200" dirty="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0BA7930E-5619-8D42-AECF-23D8BC9DC2F6}" type="slidenum">
              <a:rPr lang="sv-SE" smtClean="0"/>
              <a:t>16</a:t>
            </a:fld>
            <a:endParaRPr lang="sv-SE"/>
          </a:p>
        </p:txBody>
      </p:sp>
    </p:spTree>
    <p:extLst>
      <p:ext uri="{BB962C8B-B14F-4D97-AF65-F5344CB8AC3E}">
        <p14:creationId xmlns:p14="http://schemas.microsoft.com/office/powerpoint/2010/main" val="39808086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b="1" i="0" kern="1200" dirty="0">
                <a:effectLst/>
              </a:rPr>
              <a:t>Producentansvar och deponiskatt</a:t>
            </a:r>
            <a:endParaRPr lang="en-US" b="1" i="0" kern="1200" dirty="0">
              <a:effectLst/>
            </a:endParaRPr>
          </a:p>
          <a:p>
            <a:r>
              <a:rPr lang="sv-SE" b="0" i="0" kern="1200" dirty="0">
                <a:effectLst/>
              </a:rPr>
              <a:t>På 1990-talet infördes producentansvar på olika </a:t>
            </a:r>
            <a:r>
              <a:rPr lang="sv-SE" dirty="0"/>
              <a:t>material</a:t>
            </a:r>
            <a:r>
              <a:rPr lang="sv-SE" b="0" i="0" kern="1200" dirty="0">
                <a:effectLst/>
              </a:rPr>
              <a:t>. Producentansvar innebär att den som tillverkar eller importerar och säljer en förpackad </a:t>
            </a:r>
            <a:r>
              <a:rPr lang="sv-SE" dirty="0"/>
              <a:t>produkt</a:t>
            </a:r>
            <a:r>
              <a:rPr lang="sv-SE" b="0" i="0" kern="1200" dirty="0">
                <a:effectLst/>
              </a:rPr>
              <a:t>, också har ansvar för att </a:t>
            </a:r>
            <a:r>
              <a:rPr lang="sv-SE" dirty="0"/>
              <a:t>förpackningen </a:t>
            </a:r>
            <a:r>
              <a:rPr lang="sv-SE" b="0" i="0" kern="1200" dirty="0">
                <a:effectLst/>
              </a:rPr>
              <a:t>kan återvinnas. Ett insamlings- och återvinningssystem måste finnas för konsumenterna. En avgift, som sedan ingår i </a:t>
            </a:r>
            <a:r>
              <a:rPr lang="sv-SE" dirty="0"/>
              <a:t>priset</a:t>
            </a:r>
            <a:r>
              <a:rPr lang="sv-SE" b="0" i="0" kern="1200" dirty="0">
                <a:effectLst/>
              </a:rPr>
              <a:t>, läggs på varje förpackning som tillverkas, eller importeras, och fylls. Producentansvaret har senare även </a:t>
            </a:r>
            <a:r>
              <a:rPr lang="sv-SE" dirty="0"/>
              <a:t>börjat gälla för </a:t>
            </a:r>
            <a:r>
              <a:rPr lang="sv-SE" b="0" i="0" kern="1200" dirty="0">
                <a:effectLst/>
              </a:rPr>
              <a:t>däck, glödlampor, lysrör och vissa elektroniska produkter med mera.</a:t>
            </a:r>
            <a:r>
              <a:rPr lang="sv-SE" dirty="0"/>
              <a:t> </a:t>
            </a:r>
            <a:endParaRPr lang="en-US" dirty="0"/>
          </a:p>
          <a:p>
            <a:r>
              <a:rPr lang="sv-SE" b="0" i="0" kern="1200" dirty="0">
                <a:effectLst/>
              </a:rPr>
              <a:t>Deponiskatt infördes den 1 januari 2000. </a:t>
            </a:r>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17</a:t>
            </a:fld>
            <a:endParaRPr lang="sv-SE"/>
          </a:p>
        </p:txBody>
      </p:sp>
    </p:spTree>
    <p:extLst>
      <p:ext uri="{BB962C8B-B14F-4D97-AF65-F5344CB8AC3E}">
        <p14:creationId xmlns:p14="http://schemas.microsoft.com/office/powerpoint/2010/main" val="2143308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sz="1200" b="0" i="0" kern="1200" dirty="0">
              <a:solidFill>
                <a:schemeClr val="tx1"/>
              </a:solidFill>
              <a:effectLst/>
              <a:latin typeface="+mn-lt"/>
              <a:ea typeface="+mn-ea"/>
              <a:cs typeface="+mn-cs"/>
            </a:endParaRPr>
          </a:p>
        </p:txBody>
      </p:sp>
      <p:sp>
        <p:nvSpPr>
          <p:cNvPr id="4" name="Platshållare för bildnummer 3"/>
          <p:cNvSpPr>
            <a:spLocks noGrp="1"/>
          </p:cNvSpPr>
          <p:nvPr>
            <p:ph type="sldNum" sz="quarter" idx="5"/>
          </p:nvPr>
        </p:nvSpPr>
        <p:spPr/>
        <p:txBody>
          <a:bodyPr/>
          <a:lstStyle/>
          <a:p>
            <a:fld id="{0BA7930E-5619-8D42-AECF-23D8BC9DC2F6}" type="slidenum">
              <a:rPr lang="sv-SE" smtClean="0"/>
              <a:t>18</a:t>
            </a:fld>
            <a:endParaRPr lang="sv-SE"/>
          </a:p>
        </p:txBody>
      </p:sp>
    </p:spTree>
    <p:extLst>
      <p:ext uri="{BB962C8B-B14F-4D97-AF65-F5344CB8AC3E}">
        <p14:creationId xmlns:p14="http://schemas.microsoft.com/office/powerpoint/2010/main" val="21072655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Avfallshierarkin</a:t>
            </a:r>
            <a:r>
              <a:rPr lang="sv-SE" sz="1200" b="0" i="0" kern="1200" dirty="0">
                <a:solidFill>
                  <a:schemeClr val="tx1"/>
                </a:solidFill>
                <a:effectLst/>
                <a:latin typeface="+mn-lt"/>
                <a:ea typeface="+mn-ea"/>
                <a:cs typeface="+mn-cs"/>
              </a:rPr>
              <a:t> </a:t>
            </a:r>
          </a:p>
          <a:p>
            <a:r>
              <a:rPr lang="sv-SE" sz="1200" b="0" i="0" kern="1200" dirty="0">
                <a:solidFill>
                  <a:schemeClr val="tx1"/>
                </a:solidFill>
                <a:effectLst/>
                <a:latin typeface="+mn-lt"/>
                <a:ea typeface="+mn-ea"/>
                <a:cs typeface="+mn-cs"/>
              </a:rPr>
              <a:t>Avfallshierarkin visar i vilken ordning olika metoder för att behandla avfall bör användas. Den grundar sig  på EU-direktiv och är en metod för att uppnå EU:s miljömål. Att förebygga uppkomsten av avfall är det översta steget i avfallshierarkin och det är prioriterat i både den europeiska och i den svenska avfallslagstiftningen. Genom förbättrade produktionsmetoder och genom förändrade konsumtionsvanor kan vi förhindra att sopor uppstår. Det övergripande syftet med avfallshierarkin är att bryta det starka sambandet mellan tillväxt och generering av sopor.</a:t>
            </a:r>
          </a:p>
          <a:p>
            <a:pPr marL="228600" indent="-228600">
              <a:buAutoNum type="arabicPeriod"/>
            </a:pPr>
            <a:r>
              <a:rPr lang="sv-SE" dirty="0"/>
              <a:t>Förebyggande handlar helt enkelt om i första hand se till att det skapas så lite avfall som möjligt. På det sättet minskar vi användningen av jordens resurser och påverkan på miljön. </a:t>
            </a:r>
          </a:p>
          <a:p>
            <a:pPr marL="228600" indent="-228600">
              <a:buAutoNum type="arabicPeriod"/>
            </a:pPr>
            <a:r>
              <a:rPr lang="sv-SE" dirty="0"/>
              <a:t>Återanvända innebär att vi ska använda det som redan finns utan att design eller material ändras. Det kan vara att man ger bort, säljer eller reparerar gamla prylar. </a:t>
            </a:r>
          </a:p>
          <a:p>
            <a:pPr marL="228600" indent="-228600">
              <a:buAutoNum type="arabicPeriod"/>
            </a:pPr>
            <a:r>
              <a:rPr lang="sv-SE" dirty="0"/>
              <a:t>Materialåtervinning innebär att material ersätts med använt material som sorterats efter sina egenskaper. Det kan vara pappersfibrer till en tidning eller en metallburk som smälts om till en cykel till exempel. </a:t>
            </a:r>
          </a:p>
          <a:p>
            <a:pPr marL="228600" indent="-228600">
              <a:buAutoNum type="arabicPeriod"/>
            </a:pPr>
            <a:r>
              <a:rPr lang="sv-SE" dirty="0"/>
              <a:t>Energiåtervinning används som metod när avfallet inte kan materialåtervinnas. Det görs genom att elda med soporna i ett avfallskraftvärmeverk och ta till vara på energin som el och värme. </a:t>
            </a:r>
          </a:p>
          <a:p>
            <a:pPr marL="228600" indent="-228600">
              <a:buAutoNum type="arabicPeriod"/>
            </a:pPr>
            <a:r>
              <a:rPr lang="sv-SE" dirty="0"/>
              <a:t>Deponera betyder att avfallet tas ut ur kretsloppet för att förvaras tryggt och åtskilt från miljön runt omkring. Man kan säga att det läggs på "tippen" för slutförvaring. </a:t>
            </a:r>
            <a:r>
              <a:rPr lang="sv-SE"/>
              <a:t>Deponering används för avfall som inte kan behandlas på annat sätt, samt för material och ämnen vi inte vill ha tillbaka i naturens kretslopp.</a:t>
            </a: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19</a:t>
            </a:fld>
            <a:endParaRPr lang="sv-SE"/>
          </a:p>
        </p:txBody>
      </p:sp>
    </p:spTree>
    <p:extLst>
      <p:ext uri="{BB962C8B-B14F-4D97-AF65-F5344CB8AC3E}">
        <p14:creationId xmlns:p14="http://schemas.microsoft.com/office/powerpoint/2010/main" val="6110264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0" i="0" kern="1200" dirty="0">
                <a:solidFill>
                  <a:schemeClr val="tx1"/>
                </a:solidFill>
                <a:effectLst/>
                <a:latin typeface="+mn-lt"/>
                <a:ea typeface="+mn-ea"/>
                <a:cs typeface="+mn-cs"/>
              </a:rPr>
              <a:t>Så länge människan funnits, har det uppstått avfall. Sophantering är med andra ord ingen ny företeelse, men däremot är både </a:t>
            </a:r>
            <a:r>
              <a:rPr lang="sv-SE" dirty="0"/>
              <a:t>mängden</a:t>
            </a:r>
            <a:r>
              <a:rPr lang="sv-SE" sz="1200" b="0" i="0" kern="1200" dirty="0">
                <a:solidFill>
                  <a:schemeClr val="tx1"/>
                </a:solidFill>
                <a:effectLst/>
                <a:latin typeface="+mn-lt"/>
                <a:ea typeface="+mn-ea"/>
                <a:cs typeface="+mn-cs"/>
              </a:rPr>
              <a:t> sopor och </a:t>
            </a:r>
            <a:r>
              <a:rPr lang="sv-SE" dirty="0"/>
              <a:t>vad avfallet består ett</a:t>
            </a:r>
            <a:r>
              <a:rPr lang="sv-SE" sz="1200" b="0" i="0" kern="1200" dirty="0">
                <a:solidFill>
                  <a:schemeClr val="tx1"/>
                </a:solidFill>
                <a:effectLst/>
                <a:latin typeface="+mn-lt"/>
                <a:ea typeface="+mn-ea"/>
                <a:cs typeface="+mn-cs"/>
              </a:rPr>
              <a:t> nytt problem sett ur ett historiskt perspektiv.</a:t>
            </a:r>
            <a:r>
              <a:rPr lang="sv-SE" dirty="0"/>
              <a:t> Avfallet har alltså förändrats under åren. Tidigare var det mer av </a:t>
            </a:r>
            <a:r>
              <a:rPr lang="sv-SE" dirty="0" err="1"/>
              <a:t>s.k</a:t>
            </a:r>
            <a:r>
              <a:rPr lang="sv-SE" dirty="0"/>
              <a:t> "rena material" medan vi idag har produkter som är en blandning av många olika material. Ett exempel på det är en TV som består utav bland annat plast, elektronik och metall. Det gör det också svårare att ta hand om.  </a:t>
            </a:r>
          </a:p>
        </p:txBody>
      </p:sp>
      <p:sp>
        <p:nvSpPr>
          <p:cNvPr id="4" name="Platshållare för bildnummer 3"/>
          <p:cNvSpPr>
            <a:spLocks noGrp="1"/>
          </p:cNvSpPr>
          <p:nvPr>
            <p:ph type="sldNum" sz="quarter" idx="5"/>
          </p:nvPr>
        </p:nvSpPr>
        <p:spPr/>
        <p:txBody>
          <a:bodyPr/>
          <a:lstStyle/>
          <a:p>
            <a:fld id="{0BA7930E-5619-8D42-AECF-23D8BC9DC2F6}" type="slidenum">
              <a:rPr lang="sv-SE" smtClean="0"/>
              <a:t>3</a:t>
            </a:fld>
            <a:endParaRPr lang="sv-SE"/>
          </a:p>
        </p:txBody>
      </p:sp>
    </p:spTree>
    <p:extLst>
      <p:ext uri="{BB962C8B-B14F-4D97-AF65-F5344CB8AC3E}">
        <p14:creationId xmlns:p14="http://schemas.microsoft.com/office/powerpoint/2010/main" val="3823326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Avfallets historia</a:t>
            </a:r>
          </a:p>
          <a:p>
            <a:r>
              <a:rPr lang="sv-SE" sz="1200" b="0" i="0" kern="1200" dirty="0">
                <a:solidFill>
                  <a:schemeClr val="tx1"/>
                </a:solidFill>
                <a:effectLst/>
                <a:latin typeface="+mn-lt"/>
                <a:ea typeface="+mn-ea"/>
                <a:cs typeface="+mn-cs"/>
              </a:rPr>
              <a:t>Arkeologiska fynd har visat att redan i det forntida Indien, cirka 3 500 år före Kristus, byggdes städer med utvecklade avloppssystem. I Knossos, på Kreta, (cirka 1 900 år före Kristus), hade man vattentoaletter och system för att forsla bort avloppsvatten. I Romarriket fanns såväl kloaker i städerna som regler mot nedskräpning. Och enligt de mosaiska lagarna skulle allt avfall fraktas utanför staden Jerusalem för att brännas.</a:t>
            </a: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4</a:t>
            </a:fld>
            <a:endParaRPr lang="sv-SE"/>
          </a:p>
        </p:txBody>
      </p:sp>
    </p:spTree>
    <p:extLst>
      <p:ext uri="{BB962C8B-B14F-4D97-AF65-F5344CB8AC3E}">
        <p14:creationId xmlns:p14="http://schemas.microsoft.com/office/powerpoint/2010/main" val="2096005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Medeltiden</a:t>
            </a:r>
          </a:p>
          <a:p>
            <a:r>
              <a:rPr lang="sv-SE" sz="1200" b="0" i="0" kern="1200" dirty="0">
                <a:solidFill>
                  <a:schemeClr val="tx1"/>
                </a:solidFill>
                <a:effectLst/>
                <a:latin typeface="+mn-lt"/>
                <a:ea typeface="+mn-ea"/>
                <a:cs typeface="+mn-cs"/>
              </a:rPr>
              <a:t>Avfallsförbränning verkar dock ha fallit i glömska i stora delar av världen under medeltiden, då avfallet slängdes rakt ut på gatorna eller dumpades i hav, sjöar och vattendrag. Samtidigt finns det exempel från mitten av 1300-talet att organiserad insamling av vissa slags avfall bedrivits för att användas som gödningsmedel i jordbruket.</a:t>
            </a:r>
          </a:p>
        </p:txBody>
      </p:sp>
      <p:sp>
        <p:nvSpPr>
          <p:cNvPr id="4" name="Slide Number Placeholder 3"/>
          <p:cNvSpPr>
            <a:spLocks noGrp="1"/>
          </p:cNvSpPr>
          <p:nvPr>
            <p:ph type="sldNum" sz="quarter" idx="5"/>
          </p:nvPr>
        </p:nvSpPr>
        <p:spPr/>
        <p:txBody>
          <a:bodyPr/>
          <a:lstStyle/>
          <a:p>
            <a:fld id="{0BA7930E-5619-8D42-AECF-23D8BC9DC2F6}" type="slidenum">
              <a:rPr lang="sv-SE" smtClean="0"/>
              <a:t>5</a:t>
            </a:fld>
            <a:endParaRPr lang="sv-SE"/>
          </a:p>
        </p:txBody>
      </p:sp>
    </p:spTree>
    <p:extLst>
      <p:ext uri="{BB962C8B-B14F-4D97-AF65-F5344CB8AC3E}">
        <p14:creationId xmlns:p14="http://schemas.microsoft.com/office/powerpoint/2010/main" val="20410153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Soptippar</a:t>
            </a:r>
            <a:endParaRPr lang="sv-SE" sz="1200" b="0" i="0" kern="1200" dirty="0">
              <a:solidFill>
                <a:schemeClr val="tx1"/>
              </a:solidFill>
              <a:effectLst/>
              <a:latin typeface="+mn-lt"/>
              <a:ea typeface="+mn-ea"/>
              <a:cs typeface="+mn-cs"/>
            </a:endParaRPr>
          </a:p>
          <a:p>
            <a:r>
              <a:rPr lang="sv-SE" sz="1200" b="0" i="0" kern="1200" dirty="0">
                <a:solidFill>
                  <a:schemeClr val="tx1"/>
                </a:solidFill>
                <a:effectLst/>
                <a:latin typeface="+mn-lt"/>
                <a:ea typeface="+mn-ea"/>
                <a:cs typeface="+mn-cs"/>
              </a:rPr>
              <a:t>I Sverige ansågs avfallsproblemet länge främst vara en fråga</a:t>
            </a:r>
            <a:r>
              <a:rPr lang="sv-SE" dirty="0"/>
              <a:t> om nedskräpning, lukt och förfulande av staden</a:t>
            </a:r>
            <a:r>
              <a:rPr lang="sv-SE" sz="1200" b="0" i="0" kern="1200" dirty="0">
                <a:solidFill>
                  <a:schemeClr val="tx1"/>
                </a:solidFill>
                <a:effectLst/>
                <a:latin typeface="+mn-lt"/>
                <a:ea typeface="+mn-ea"/>
                <a:cs typeface="+mn-cs"/>
              </a:rPr>
              <a:t> och i mitten av 1600-talet började man gräva stora gropar som fylldes med sopor och sedan täcktes.</a:t>
            </a:r>
            <a:endParaRPr lang="sv-SE" sz="1200" b="0" i="0" kern="1200" dirty="0">
              <a:solidFill>
                <a:schemeClr val="tx1"/>
              </a:solidFill>
              <a:effectLst/>
              <a:latin typeface="+mn-lt"/>
              <a:cs typeface="Calibri"/>
            </a:endParaRP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6</a:t>
            </a:fld>
            <a:endParaRPr lang="sv-SE"/>
          </a:p>
        </p:txBody>
      </p:sp>
    </p:spTree>
    <p:extLst>
      <p:ext uri="{BB962C8B-B14F-4D97-AF65-F5344CB8AC3E}">
        <p14:creationId xmlns:p14="http://schemas.microsoft.com/office/powerpoint/2010/main" val="2211028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Industrialiseringen</a:t>
            </a:r>
          </a:p>
          <a:p>
            <a:r>
              <a:rPr lang="sv-SE" sz="1200" b="0" i="0" kern="1200" dirty="0">
                <a:solidFill>
                  <a:schemeClr val="tx1"/>
                </a:solidFill>
                <a:effectLst/>
                <a:latin typeface="+mn-lt"/>
                <a:ea typeface="+mn-ea"/>
                <a:cs typeface="+mn-cs"/>
              </a:rPr>
              <a:t>I samband med industrialiseringen och inflyttningen till städerna ökade avfallsmängderna markant och därmed även hotet mot människornas hälsa. När koleran nådde Sverige 1834, förändrades attityden till sopor radikalt. Då gjordes kopplingen mellan hushållens avfall och latrin till epidemins spridning, och 1868 förbjöds det i lag att göra sig av med avfall på gatorna i Sverige. Renhållningsverk etablerades runt om i landet.</a:t>
            </a:r>
          </a:p>
        </p:txBody>
      </p:sp>
      <p:sp>
        <p:nvSpPr>
          <p:cNvPr id="4" name="Slide Number Placeholder 3"/>
          <p:cNvSpPr>
            <a:spLocks noGrp="1"/>
          </p:cNvSpPr>
          <p:nvPr>
            <p:ph type="sldNum" sz="quarter" idx="5"/>
          </p:nvPr>
        </p:nvSpPr>
        <p:spPr/>
        <p:txBody>
          <a:bodyPr/>
          <a:lstStyle/>
          <a:p>
            <a:fld id="{0BA7930E-5619-8D42-AECF-23D8BC9DC2F6}" type="slidenum">
              <a:rPr lang="sv-SE" smtClean="0"/>
              <a:t>7</a:t>
            </a:fld>
            <a:endParaRPr lang="sv-SE"/>
          </a:p>
        </p:txBody>
      </p:sp>
    </p:spTree>
    <p:extLst>
      <p:ext uri="{BB962C8B-B14F-4D97-AF65-F5344CB8AC3E}">
        <p14:creationId xmlns:p14="http://schemas.microsoft.com/office/powerpoint/2010/main" val="1632960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Avfallskategorisering</a:t>
            </a:r>
            <a:r>
              <a:rPr lang="sv-SE" b="1" dirty="0"/>
              <a:t> – under industrialiseringen </a:t>
            </a:r>
            <a:endParaRPr lang="sv-SE" b="1" dirty="0">
              <a:cs typeface="Calibri"/>
            </a:endParaRPr>
          </a:p>
          <a:p>
            <a:r>
              <a:rPr lang="sv-SE" sz="1200" b="0" i="0" kern="1200" dirty="0">
                <a:solidFill>
                  <a:schemeClr val="tx1"/>
                </a:solidFill>
                <a:effectLst/>
                <a:latin typeface="+mn-lt"/>
                <a:ea typeface="+mn-ea"/>
                <a:cs typeface="+mn-cs"/>
              </a:rPr>
              <a:t>Avfallet delades in i olika kategorier: Latrin, matavfall och golvsopor. Latrinen samlades i särskilda kärl och togs med häst och vagn till renhållningsverken. Efter att ha blandats ut med torv blev det till gödsel. Matavfallet användes till grismat. Golvsopor, till exempel aska, blandades med gatusmutsen, (bland annat häst- och hundspillning), och såldes till bönder och trädgårdsodlare som gödselsopor.</a:t>
            </a:r>
          </a:p>
        </p:txBody>
      </p:sp>
      <p:sp>
        <p:nvSpPr>
          <p:cNvPr id="4" name="Slide Number Placeholder 3"/>
          <p:cNvSpPr>
            <a:spLocks noGrp="1"/>
          </p:cNvSpPr>
          <p:nvPr>
            <p:ph type="sldNum" sz="quarter" idx="5"/>
          </p:nvPr>
        </p:nvSpPr>
        <p:spPr/>
        <p:txBody>
          <a:bodyPr/>
          <a:lstStyle/>
          <a:p>
            <a:fld id="{0BA7930E-5619-8D42-AECF-23D8BC9DC2F6}" type="slidenum">
              <a:rPr lang="sv-SE" smtClean="0"/>
              <a:t>8</a:t>
            </a:fld>
            <a:endParaRPr lang="sv-SE"/>
          </a:p>
        </p:txBody>
      </p:sp>
    </p:spTree>
    <p:extLst>
      <p:ext uri="{BB962C8B-B14F-4D97-AF65-F5344CB8AC3E}">
        <p14:creationId xmlns:p14="http://schemas.microsoft.com/office/powerpoint/2010/main" val="10988654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Skräpsopor</a:t>
            </a:r>
            <a:r>
              <a:rPr lang="sv-SE" b="1" dirty="0"/>
              <a:t> - under industrialiseringen </a:t>
            </a:r>
            <a:endParaRPr lang="sv-SE" sz="1200" b="1" i="0" kern="1200" dirty="0">
              <a:solidFill>
                <a:schemeClr val="tx1"/>
              </a:solidFill>
              <a:effectLst/>
              <a:latin typeface="+mn-lt"/>
              <a:ea typeface="+mn-ea"/>
              <a:cs typeface="+mn-cs"/>
            </a:endParaRPr>
          </a:p>
          <a:p>
            <a:r>
              <a:rPr lang="sv-SE" sz="1200" b="0" i="0" kern="1200" dirty="0">
                <a:solidFill>
                  <a:schemeClr val="tx1"/>
                </a:solidFill>
                <a:effectLst/>
                <a:latin typeface="+mn-lt"/>
                <a:ea typeface="+mn-ea"/>
                <a:cs typeface="+mn-cs"/>
              </a:rPr>
              <a:t>Det som inte passade in i någon av kategorierna ovan kallades skräpsopor. Skräpsoporna sorterades: Papper, glas, metall, lump, läder och ben såldes vidare till bland andra skrothandlare och lumphandlare. Det som blev kvar var dels brännbart material och dels oanvändbart skräp, som till exempel trasigt porslin.</a:t>
            </a:r>
          </a:p>
        </p:txBody>
      </p:sp>
      <p:sp>
        <p:nvSpPr>
          <p:cNvPr id="4" name="Slide Number Placeholder 3"/>
          <p:cNvSpPr>
            <a:spLocks noGrp="1"/>
          </p:cNvSpPr>
          <p:nvPr>
            <p:ph type="sldNum" sz="quarter" idx="5"/>
          </p:nvPr>
        </p:nvSpPr>
        <p:spPr/>
        <p:txBody>
          <a:bodyPr/>
          <a:lstStyle/>
          <a:p>
            <a:fld id="{0BA7930E-5619-8D42-AECF-23D8BC9DC2F6}" type="slidenum">
              <a:rPr lang="sv-SE" smtClean="0"/>
              <a:t>9</a:t>
            </a:fld>
            <a:endParaRPr lang="sv-SE"/>
          </a:p>
        </p:txBody>
      </p:sp>
    </p:spTree>
    <p:extLst>
      <p:ext uri="{BB962C8B-B14F-4D97-AF65-F5344CB8AC3E}">
        <p14:creationId xmlns:p14="http://schemas.microsoft.com/office/powerpoint/2010/main" val="910936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Städerna hade sophantering</a:t>
            </a:r>
          </a:p>
          <a:p>
            <a:r>
              <a:rPr lang="sv-SE" sz="1200" b="0" i="0" kern="1200" dirty="0">
                <a:solidFill>
                  <a:schemeClr val="tx1"/>
                </a:solidFill>
                <a:effectLst/>
                <a:latin typeface="+mn-lt"/>
                <a:ea typeface="+mn-ea"/>
                <a:cs typeface="+mn-cs"/>
              </a:rPr>
              <a:t>I början av 1900-talet hade de flesta svenska städer sophantering med organiserad bortskaffning och utsortering av vissa material. Den största delen av avfallet bestod fortfarande av organiskt material, och en del kunde användas till växtnäring i jordbruket och en del till djurfoder.</a:t>
            </a:r>
            <a:br>
              <a:rPr lang="sv-SE" dirty="0"/>
            </a:br>
            <a:r>
              <a:rPr lang="sv-SE" sz="1200" b="0" i="0" kern="1200" dirty="0">
                <a:solidFill>
                  <a:schemeClr val="tx1"/>
                </a:solidFill>
                <a:effectLst/>
                <a:latin typeface="+mn-lt"/>
                <a:ea typeface="+mn-ea"/>
                <a:cs typeface="+mn-cs"/>
              </a:rPr>
              <a:t>Men avfallet blev alltmer sammansatt och komplext, vilket tvingade fram en utveckling av avfallshanteringen.</a:t>
            </a:r>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10</a:t>
            </a:fld>
            <a:endParaRPr lang="sv-SE"/>
          </a:p>
        </p:txBody>
      </p:sp>
    </p:spTree>
    <p:extLst>
      <p:ext uri="{BB962C8B-B14F-4D97-AF65-F5344CB8AC3E}">
        <p14:creationId xmlns:p14="http://schemas.microsoft.com/office/powerpoint/2010/main" val="132567837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sysav.se/skola" TargetMode="External"/><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18" name="Rektangel 17">
            <a:extLst>
              <a:ext uri="{FF2B5EF4-FFF2-40B4-BE49-F238E27FC236}">
                <a16:creationId xmlns:a16="http://schemas.microsoft.com/office/drawing/2014/main" id="{056DAC72-CCEA-4343-8661-5D8E69924ADF}"/>
              </a:ext>
            </a:extLst>
          </p:cNvPr>
          <p:cNvSpPr/>
          <p:nvPr userDrawn="1"/>
        </p:nvSpPr>
        <p:spPr>
          <a:xfrm>
            <a:off x="0" y="0"/>
            <a:ext cx="12192000" cy="6570593"/>
          </a:xfrm>
          <a:prstGeom prst="rect">
            <a:avLst/>
          </a:prstGeom>
          <a:solidFill>
            <a:srgbClr val="F3F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Rektangel 8">
            <a:extLst>
              <a:ext uri="{FF2B5EF4-FFF2-40B4-BE49-F238E27FC236}">
                <a16:creationId xmlns:a16="http://schemas.microsoft.com/office/drawing/2014/main" id="{7DF30343-027F-C54E-B248-1969E36F3C9F}"/>
              </a:ext>
            </a:extLst>
          </p:cNvPr>
          <p:cNvSpPr/>
          <p:nvPr userDrawn="1"/>
        </p:nvSpPr>
        <p:spPr>
          <a:xfrm>
            <a:off x="0" y="6503989"/>
            <a:ext cx="12192000" cy="354012"/>
          </a:xfrm>
          <a:prstGeom prst="rect">
            <a:avLst/>
          </a:prstGeom>
          <a:solidFill>
            <a:schemeClr val="accent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sv-SE"/>
          </a:p>
        </p:txBody>
      </p:sp>
      <p:pic>
        <p:nvPicPr>
          <p:cNvPr id="13" name="Bildobjekt 12">
            <a:extLst>
              <a:ext uri="{FF2B5EF4-FFF2-40B4-BE49-F238E27FC236}">
                <a16:creationId xmlns:a16="http://schemas.microsoft.com/office/drawing/2014/main" id="{299B3AAF-05BD-7442-A461-789A410CF880}"/>
              </a:ext>
            </a:extLst>
          </p:cNvPr>
          <p:cNvPicPr>
            <a:picLocks noChangeAspect="1"/>
          </p:cNvPicPr>
          <p:nvPr userDrawn="1"/>
        </p:nvPicPr>
        <p:blipFill>
          <a:blip r:embed="rId2"/>
          <a:stretch>
            <a:fillRect/>
          </a:stretch>
        </p:blipFill>
        <p:spPr>
          <a:xfrm>
            <a:off x="8461829" y="3942982"/>
            <a:ext cx="4296227" cy="2792547"/>
          </a:xfrm>
          <a:prstGeom prst="rect">
            <a:avLst/>
          </a:prstGeom>
        </p:spPr>
      </p:pic>
      <p:sp>
        <p:nvSpPr>
          <p:cNvPr id="17" name="Platshållare för datum 3">
            <a:extLst>
              <a:ext uri="{FF2B5EF4-FFF2-40B4-BE49-F238E27FC236}">
                <a16:creationId xmlns:a16="http://schemas.microsoft.com/office/drawing/2014/main" id="{09F87E5A-55FF-4142-85CD-6E6DBD183D62}"/>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pic>
        <p:nvPicPr>
          <p:cNvPr id="19" name="Bildobjekt 18">
            <a:extLst>
              <a:ext uri="{FF2B5EF4-FFF2-40B4-BE49-F238E27FC236}">
                <a16:creationId xmlns:a16="http://schemas.microsoft.com/office/drawing/2014/main" id="{DE1DAB07-9AFA-714E-843B-8E01F7540F47}"/>
              </a:ext>
            </a:extLst>
          </p:cNvPr>
          <p:cNvPicPr>
            <a:picLocks noChangeAspect="1"/>
          </p:cNvPicPr>
          <p:nvPr userDrawn="1"/>
        </p:nvPicPr>
        <p:blipFill>
          <a:blip r:embed="rId3"/>
          <a:stretch>
            <a:fillRect/>
          </a:stretch>
        </p:blipFill>
        <p:spPr>
          <a:xfrm>
            <a:off x="-1045030" y="4572783"/>
            <a:ext cx="4056743" cy="2961422"/>
          </a:xfrm>
          <a:prstGeom prst="rect">
            <a:avLst/>
          </a:prstGeom>
        </p:spPr>
      </p:pic>
      <p:sp>
        <p:nvSpPr>
          <p:cNvPr id="8" name="Rätvinklig triangel 7">
            <a:extLst>
              <a:ext uri="{FF2B5EF4-FFF2-40B4-BE49-F238E27FC236}">
                <a16:creationId xmlns:a16="http://schemas.microsoft.com/office/drawing/2014/main" id="{0DAD9DD7-F609-F349-BBD1-50774844544E}"/>
              </a:ext>
            </a:extLst>
          </p:cNvPr>
          <p:cNvSpPr/>
          <p:nvPr userDrawn="1"/>
        </p:nvSpPr>
        <p:spPr>
          <a:xfrm flipV="1">
            <a:off x="0" y="0"/>
            <a:ext cx="12192000" cy="2513275"/>
          </a:xfrm>
          <a:prstGeom prst="rtTriangle">
            <a:avLst/>
          </a:prstGeom>
          <a:solidFill>
            <a:srgbClr val="92C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C1DDD063-9CCB-A344-B88D-0C548752F0AF}"/>
              </a:ext>
            </a:extLst>
          </p:cNvPr>
          <p:cNvSpPr>
            <a:spLocks noGrp="1"/>
          </p:cNvSpPr>
          <p:nvPr>
            <p:ph type="ctrTitle"/>
          </p:nvPr>
        </p:nvSpPr>
        <p:spPr>
          <a:xfrm>
            <a:off x="1524000" y="1933114"/>
            <a:ext cx="9144000" cy="1995198"/>
          </a:xfrm>
        </p:spPr>
        <p:txBody>
          <a:bodyPr anchor="b"/>
          <a:lstStyle>
            <a:lvl1pPr algn="ctr">
              <a:defRPr sz="6000">
                <a:solidFill>
                  <a:schemeClr val="accent1"/>
                </a:solidFill>
              </a:defRPr>
            </a:lvl1pPr>
          </a:lstStyle>
          <a:p>
            <a:r>
              <a:rPr lang="sv-SE" dirty="0"/>
              <a:t>Klicka här för att ändra mall för rubrikformat</a:t>
            </a:r>
          </a:p>
        </p:txBody>
      </p:sp>
      <p:sp>
        <p:nvSpPr>
          <p:cNvPr id="3" name="Underrubrik 2">
            <a:extLst>
              <a:ext uri="{FF2B5EF4-FFF2-40B4-BE49-F238E27FC236}">
                <a16:creationId xmlns:a16="http://schemas.microsoft.com/office/drawing/2014/main" id="{4F5E2913-B317-7646-867B-6D3233BB11F7}"/>
              </a:ext>
            </a:extLst>
          </p:cNvPr>
          <p:cNvSpPr>
            <a:spLocks noGrp="1"/>
          </p:cNvSpPr>
          <p:nvPr>
            <p:ph type="subTitle" idx="1"/>
          </p:nvPr>
        </p:nvSpPr>
        <p:spPr>
          <a:xfrm>
            <a:off x="1524000" y="4020388"/>
            <a:ext cx="9144000" cy="600507"/>
          </a:xfrm>
          <a:noFill/>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ändra mall för underrubrikformat</a:t>
            </a:r>
          </a:p>
        </p:txBody>
      </p:sp>
      <p:pic>
        <p:nvPicPr>
          <p:cNvPr id="6" name="Bildobjekt 5">
            <a:extLst>
              <a:ext uri="{FF2B5EF4-FFF2-40B4-BE49-F238E27FC236}">
                <a16:creationId xmlns:a16="http://schemas.microsoft.com/office/drawing/2014/main" id="{2217533C-D846-BC4C-8920-F12C806A602A}"/>
              </a:ext>
            </a:extLst>
          </p:cNvPr>
          <p:cNvPicPr>
            <a:picLocks noChangeAspect="1"/>
          </p:cNvPicPr>
          <p:nvPr userDrawn="1"/>
        </p:nvPicPr>
        <p:blipFill>
          <a:blip r:embed="rId4"/>
          <a:stretch>
            <a:fillRect/>
          </a:stretch>
        </p:blipFill>
        <p:spPr>
          <a:xfrm>
            <a:off x="10566400" y="479529"/>
            <a:ext cx="1434194" cy="598420"/>
          </a:xfrm>
          <a:prstGeom prst="rect">
            <a:avLst/>
          </a:prstGeom>
        </p:spPr>
      </p:pic>
      <p:pic>
        <p:nvPicPr>
          <p:cNvPr id="4" name="Bildobjekt 3">
            <a:extLst>
              <a:ext uri="{FF2B5EF4-FFF2-40B4-BE49-F238E27FC236}">
                <a16:creationId xmlns:a16="http://schemas.microsoft.com/office/drawing/2014/main" id="{62B4C0AF-F957-D341-BF8A-4A3DD097C5C3}"/>
              </a:ext>
            </a:extLst>
          </p:cNvPr>
          <p:cNvPicPr>
            <a:picLocks noChangeAspect="1"/>
          </p:cNvPicPr>
          <p:nvPr userDrawn="1"/>
        </p:nvPicPr>
        <p:blipFill>
          <a:blip r:embed="rId5"/>
          <a:stretch>
            <a:fillRect/>
          </a:stretch>
        </p:blipFill>
        <p:spPr>
          <a:xfrm>
            <a:off x="191406" y="138796"/>
            <a:ext cx="1794317" cy="1794317"/>
          </a:xfrm>
          <a:prstGeom prst="rect">
            <a:avLst/>
          </a:prstGeom>
        </p:spPr>
      </p:pic>
      <p:pic>
        <p:nvPicPr>
          <p:cNvPr id="5" name="Bildobjekt 4">
            <a:extLst>
              <a:ext uri="{FF2B5EF4-FFF2-40B4-BE49-F238E27FC236}">
                <a16:creationId xmlns:a16="http://schemas.microsoft.com/office/drawing/2014/main" id="{BAD07594-243C-EA4D-AB54-5ADAEC557821}"/>
              </a:ext>
            </a:extLst>
          </p:cNvPr>
          <p:cNvPicPr>
            <a:picLocks noChangeAspect="1"/>
          </p:cNvPicPr>
          <p:nvPr userDrawn="1"/>
        </p:nvPicPr>
        <p:blipFill>
          <a:blip r:embed="rId6"/>
          <a:stretch>
            <a:fillRect/>
          </a:stretch>
        </p:blipFill>
        <p:spPr>
          <a:xfrm>
            <a:off x="423363" y="6084915"/>
            <a:ext cx="754020" cy="600199"/>
          </a:xfrm>
          <a:prstGeom prst="rect">
            <a:avLst/>
          </a:prstGeom>
        </p:spPr>
      </p:pic>
      <p:pic>
        <p:nvPicPr>
          <p:cNvPr id="15" name="Bildobjekt 14">
            <a:extLst>
              <a:ext uri="{FF2B5EF4-FFF2-40B4-BE49-F238E27FC236}">
                <a16:creationId xmlns:a16="http://schemas.microsoft.com/office/drawing/2014/main" id="{3C5F8568-4E30-9B44-84C0-AE028980BA74}"/>
              </a:ext>
            </a:extLst>
          </p:cNvPr>
          <p:cNvPicPr>
            <a:picLocks noChangeAspect="1"/>
          </p:cNvPicPr>
          <p:nvPr userDrawn="1"/>
        </p:nvPicPr>
        <p:blipFill>
          <a:blip r:embed="rId7"/>
          <a:stretch>
            <a:fillRect/>
          </a:stretch>
        </p:blipFill>
        <p:spPr>
          <a:xfrm>
            <a:off x="3435076" y="5273871"/>
            <a:ext cx="2908119" cy="1509313"/>
          </a:xfrm>
          <a:prstGeom prst="rect">
            <a:avLst/>
          </a:prstGeom>
        </p:spPr>
      </p:pic>
      <p:pic>
        <p:nvPicPr>
          <p:cNvPr id="16" name="Bildobjekt 15">
            <a:extLst>
              <a:ext uri="{FF2B5EF4-FFF2-40B4-BE49-F238E27FC236}">
                <a16:creationId xmlns:a16="http://schemas.microsoft.com/office/drawing/2014/main" id="{15EAB0EF-364B-CE4D-B2A3-EE390FB57D57}"/>
              </a:ext>
            </a:extLst>
          </p:cNvPr>
          <p:cNvPicPr>
            <a:picLocks noChangeAspect="1"/>
          </p:cNvPicPr>
          <p:nvPr userDrawn="1"/>
        </p:nvPicPr>
        <p:blipFill>
          <a:blip r:embed="rId8"/>
          <a:stretch>
            <a:fillRect/>
          </a:stretch>
        </p:blipFill>
        <p:spPr>
          <a:xfrm>
            <a:off x="1367791" y="6128008"/>
            <a:ext cx="312417" cy="409683"/>
          </a:xfrm>
          <a:prstGeom prst="rect">
            <a:avLst/>
          </a:prstGeom>
        </p:spPr>
      </p:pic>
    </p:spTree>
    <p:extLst>
      <p:ext uri="{BB962C8B-B14F-4D97-AF65-F5344CB8AC3E}">
        <p14:creationId xmlns:p14="http://schemas.microsoft.com/office/powerpoint/2010/main" val="14603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750" fill="hold"/>
                                        <p:tgtEl>
                                          <p:spTgt spid="15"/>
                                        </p:tgtEl>
                                        <p:attrNameLst>
                                          <p:attrName>ppt_x</p:attrName>
                                        </p:attrNameLst>
                                      </p:cBhvr>
                                      <p:tavLst>
                                        <p:tav tm="0">
                                          <p:val>
                                            <p:strVal val="1+#ppt_w/2"/>
                                          </p:val>
                                        </p:tav>
                                        <p:tav tm="100000">
                                          <p:val>
                                            <p:strVal val="#ppt_x"/>
                                          </p:val>
                                        </p:tav>
                                      </p:tavLst>
                                    </p:anim>
                                    <p:anim calcmode="lin" valueType="num">
                                      <p:cBhvr additive="base">
                                        <p:cTn id="8" dur="2750" fill="hold"/>
                                        <p:tgtEl>
                                          <p:spTgt spid="15"/>
                                        </p:tgtEl>
                                        <p:attrNameLst>
                                          <p:attrName>ppt_y</p:attrName>
                                        </p:attrNameLst>
                                      </p:cBhvr>
                                      <p:tavLst>
                                        <p:tav tm="0">
                                          <p:val>
                                            <p:strVal val="#ppt_y"/>
                                          </p:val>
                                        </p:tav>
                                        <p:tav tm="100000">
                                          <p:val>
                                            <p:strVal val="#ppt_y"/>
                                          </p:val>
                                        </p:tav>
                                      </p:tavLst>
                                    </p:anim>
                                  </p:childTnLst>
                                </p:cTn>
                              </p:par>
                              <p:par>
                                <p:cTn id="9" presetID="8" presetClass="emph" presetSubtype="0" repeatCount="indefinite" fill="hold" nodeType="withEffect">
                                  <p:stCondLst>
                                    <p:cond delay="0"/>
                                  </p:stCondLst>
                                  <p:childTnLst>
                                    <p:animRot by="21600000">
                                      <p:cBhvr>
                                        <p:cTn id="10" dur="15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om">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80786E68-A315-294A-BCEB-17CEA2628AA1}"/>
              </a:ext>
            </a:extLst>
          </p:cNvPr>
          <p:cNvSpPr/>
          <p:nvPr userDrawn="1"/>
        </p:nvSpPr>
        <p:spPr>
          <a:xfrm>
            <a:off x="0" y="0"/>
            <a:ext cx="12192000" cy="6858000"/>
          </a:xfrm>
          <a:prstGeom prst="rect">
            <a:avLst/>
          </a:prstGeom>
          <a:solidFill>
            <a:srgbClr val="38393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v-SE" dirty="0"/>
          </a:p>
        </p:txBody>
      </p:sp>
      <p:sp>
        <p:nvSpPr>
          <p:cNvPr id="5" name="Platshållare för bild 2">
            <a:extLst>
              <a:ext uri="{FF2B5EF4-FFF2-40B4-BE49-F238E27FC236}">
                <a16:creationId xmlns:a16="http://schemas.microsoft.com/office/drawing/2014/main" id="{35B65B4E-C86E-4741-B26F-C55D17FE2801}"/>
              </a:ext>
            </a:extLst>
          </p:cNvPr>
          <p:cNvSpPr>
            <a:spLocks noGrp="1"/>
          </p:cNvSpPr>
          <p:nvPr>
            <p:ph type="pic" idx="1"/>
          </p:nvPr>
        </p:nvSpPr>
        <p:spPr>
          <a:xfrm>
            <a:off x="0" y="0"/>
            <a:ext cx="12192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spTree>
    <p:extLst>
      <p:ext uri="{BB962C8B-B14F-4D97-AF65-F5344CB8AC3E}">
        <p14:creationId xmlns:p14="http://schemas.microsoft.com/office/powerpoint/2010/main" val="2146274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om">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80786E68-A315-294A-BCEB-17CEA2628AA1}"/>
              </a:ext>
            </a:extLst>
          </p:cNvPr>
          <p:cNvSpPr/>
          <p:nvPr userDrawn="1"/>
        </p:nvSpPr>
        <p:spPr>
          <a:xfrm>
            <a:off x="0" y="0"/>
            <a:ext cx="12192000" cy="6858000"/>
          </a:xfrm>
          <a:prstGeom prst="rect">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v-SE" dirty="0">
              <a:solidFill>
                <a:schemeClr val="bg1"/>
              </a:solidFill>
            </a:endParaRPr>
          </a:p>
        </p:txBody>
      </p:sp>
      <p:sp>
        <p:nvSpPr>
          <p:cNvPr id="5" name="Platshållare för bild 2">
            <a:extLst>
              <a:ext uri="{FF2B5EF4-FFF2-40B4-BE49-F238E27FC236}">
                <a16:creationId xmlns:a16="http://schemas.microsoft.com/office/drawing/2014/main" id="{35B65B4E-C86E-4741-B26F-C55D17FE2801}"/>
              </a:ext>
            </a:extLst>
          </p:cNvPr>
          <p:cNvSpPr>
            <a:spLocks noGrp="1"/>
          </p:cNvSpPr>
          <p:nvPr>
            <p:ph type="pic" idx="1"/>
          </p:nvPr>
        </p:nvSpPr>
        <p:spPr>
          <a:xfrm>
            <a:off x="0" y="0"/>
            <a:ext cx="12192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pic>
        <p:nvPicPr>
          <p:cNvPr id="4" name="Bildobjekt 3">
            <a:extLst>
              <a:ext uri="{FF2B5EF4-FFF2-40B4-BE49-F238E27FC236}">
                <a16:creationId xmlns:a16="http://schemas.microsoft.com/office/drawing/2014/main" id="{2C4E4556-FD7E-2141-938B-5D5BA182A058}"/>
              </a:ext>
            </a:extLst>
          </p:cNvPr>
          <p:cNvPicPr>
            <a:picLocks noChangeAspect="1"/>
          </p:cNvPicPr>
          <p:nvPr userDrawn="1"/>
        </p:nvPicPr>
        <p:blipFill>
          <a:blip r:embed="rId2"/>
          <a:stretch>
            <a:fillRect/>
          </a:stretch>
        </p:blipFill>
        <p:spPr>
          <a:xfrm>
            <a:off x="11054754" y="6287588"/>
            <a:ext cx="974540" cy="406629"/>
          </a:xfrm>
          <a:prstGeom prst="rect">
            <a:avLst/>
          </a:prstGeom>
        </p:spPr>
      </p:pic>
    </p:spTree>
    <p:extLst>
      <p:ext uri="{BB962C8B-B14F-4D97-AF65-F5344CB8AC3E}">
        <p14:creationId xmlns:p14="http://schemas.microsoft.com/office/powerpoint/2010/main" val="1142397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ild med bildtext">
    <p:spTree>
      <p:nvGrpSpPr>
        <p:cNvPr id="1" name=""/>
        <p:cNvGrpSpPr/>
        <p:nvPr/>
      </p:nvGrpSpPr>
      <p:grpSpPr>
        <a:xfrm>
          <a:off x="0" y="0"/>
          <a:ext cx="0" cy="0"/>
          <a:chOff x="0" y="0"/>
          <a:chExt cx="0" cy="0"/>
        </a:xfrm>
      </p:grpSpPr>
      <p:sp>
        <p:nvSpPr>
          <p:cNvPr id="15" name="Rektangel 14">
            <a:extLst>
              <a:ext uri="{FF2B5EF4-FFF2-40B4-BE49-F238E27FC236}">
                <a16:creationId xmlns:a16="http://schemas.microsoft.com/office/drawing/2014/main" id="{184C0187-091B-A440-AF0E-27163AB5E689}"/>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7" name="Rätvinklig triangel 16">
            <a:extLst>
              <a:ext uri="{FF2B5EF4-FFF2-40B4-BE49-F238E27FC236}">
                <a16:creationId xmlns:a16="http://schemas.microsoft.com/office/drawing/2014/main" id="{6AFDA8E3-3560-194C-8B3D-694D2E56439A}"/>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3BA53A0E-55B2-CF44-A8D8-65C1BC864075}"/>
              </a:ext>
            </a:extLst>
          </p:cNvPr>
          <p:cNvSpPr>
            <a:spLocks noGrp="1"/>
          </p:cNvSpPr>
          <p:nvPr>
            <p:ph type="title" hasCustomPrompt="1"/>
          </p:nvPr>
        </p:nvSpPr>
        <p:spPr>
          <a:xfrm>
            <a:off x="839788" y="525263"/>
            <a:ext cx="4587618" cy="977446"/>
          </a:xfrm>
        </p:spPr>
        <p:txBody>
          <a:bodyPr anchor="ctr">
            <a:normAutofit/>
          </a:bodyPr>
          <a:lstStyle>
            <a:lvl1pPr>
              <a:defRPr sz="3600"/>
            </a:lvl1pPr>
          </a:lstStyle>
          <a:p>
            <a:r>
              <a:rPr lang="sv-SE" dirty="0"/>
              <a:t>Rubrik</a:t>
            </a:r>
          </a:p>
        </p:txBody>
      </p:sp>
      <p:sp>
        <p:nvSpPr>
          <p:cNvPr id="3" name="Platshållare för bild 2">
            <a:extLst>
              <a:ext uri="{FF2B5EF4-FFF2-40B4-BE49-F238E27FC236}">
                <a16:creationId xmlns:a16="http://schemas.microsoft.com/office/drawing/2014/main" id="{7F032AF0-E47C-EC47-BFB9-EB0D9343F009}"/>
              </a:ext>
            </a:extLst>
          </p:cNvPr>
          <p:cNvSpPr>
            <a:spLocks noGrp="1"/>
          </p:cNvSpPr>
          <p:nvPr>
            <p:ph type="pic" idx="1"/>
          </p:nvPr>
        </p:nvSpPr>
        <p:spPr>
          <a:xfrm>
            <a:off x="5545394" y="335526"/>
            <a:ext cx="6646606" cy="625700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sp>
        <p:nvSpPr>
          <p:cNvPr id="4" name="Platshållare för text 3">
            <a:extLst>
              <a:ext uri="{FF2B5EF4-FFF2-40B4-BE49-F238E27FC236}">
                <a16:creationId xmlns:a16="http://schemas.microsoft.com/office/drawing/2014/main" id="{EE51E97C-723A-6843-93BD-3E00DFFE03D0}"/>
              </a:ext>
            </a:extLst>
          </p:cNvPr>
          <p:cNvSpPr>
            <a:spLocks noGrp="1"/>
          </p:cNvSpPr>
          <p:nvPr>
            <p:ph type="body" sz="half" idx="2"/>
          </p:nvPr>
        </p:nvSpPr>
        <p:spPr>
          <a:xfrm>
            <a:off x="839788" y="1605954"/>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sv-SE" dirty="0"/>
              <a:t>Redigera format för bakgrundstext
Nivå två
Nivå tre
Nivå fyra
Nivå fem</a:t>
            </a:r>
          </a:p>
        </p:txBody>
      </p:sp>
      <p:sp>
        <p:nvSpPr>
          <p:cNvPr id="12" name="Rektangel 11">
            <a:extLst>
              <a:ext uri="{FF2B5EF4-FFF2-40B4-BE49-F238E27FC236}">
                <a16:creationId xmlns:a16="http://schemas.microsoft.com/office/drawing/2014/main" id="{D0668B29-9EA7-9144-902C-960A8FF29E4A}"/>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3" name="Rätvinklig triangel 12">
            <a:extLst>
              <a:ext uri="{FF2B5EF4-FFF2-40B4-BE49-F238E27FC236}">
                <a16:creationId xmlns:a16="http://schemas.microsoft.com/office/drawing/2014/main" id="{D4752250-0A18-AB46-8611-A86FBEE71B14}"/>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4" name="Bildobjekt 13">
            <a:extLst>
              <a:ext uri="{FF2B5EF4-FFF2-40B4-BE49-F238E27FC236}">
                <a16:creationId xmlns:a16="http://schemas.microsoft.com/office/drawing/2014/main" id="{EE0CC0F7-63D9-E144-83C8-A61F7BCFD17C}"/>
              </a:ext>
            </a:extLst>
          </p:cNvPr>
          <p:cNvPicPr>
            <a:picLocks noChangeAspect="1"/>
          </p:cNvPicPr>
          <p:nvPr userDrawn="1"/>
        </p:nvPicPr>
        <p:blipFill>
          <a:blip r:embed="rId2"/>
          <a:stretch>
            <a:fillRect/>
          </a:stretch>
        </p:blipFill>
        <p:spPr>
          <a:xfrm>
            <a:off x="11054754" y="6008914"/>
            <a:ext cx="974540" cy="406629"/>
          </a:xfrm>
          <a:prstGeom prst="rect">
            <a:avLst/>
          </a:prstGeom>
        </p:spPr>
      </p:pic>
      <p:sp>
        <p:nvSpPr>
          <p:cNvPr id="16" name="Platshållare för datum 3">
            <a:extLst>
              <a:ext uri="{FF2B5EF4-FFF2-40B4-BE49-F238E27FC236}">
                <a16:creationId xmlns:a16="http://schemas.microsoft.com/office/drawing/2014/main" id="{2B0B4036-E58D-4B42-99FC-B0A057AC4313}"/>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6858565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ild med bildtext">
    <p:spTree>
      <p:nvGrpSpPr>
        <p:cNvPr id="1" name=""/>
        <p:cNvGrpSpPr/>
        <p:nvPr/>
      </p:nvGrpSpPr>
      <p:grpSpPr>
        <a:xfrm>
          <a:off x="0" y="0"/>
          <a:ext cx="0" cy="0"/>
          <a:chOff x="0" y="0"/>
          <a:chExt cx="0" cy="0"/>
        </a:xfrm>
      </p:grpSpPr>
      <p:sp>
        <p:nvSpPr>
          <p:cNvPr id="17" name="Rektangel 16">
            <a:extLst>
              <a:ext uri="{FF2B5EF4-FFF2-40B4-BE49-F238E27FC236}">
                <a16:creationId xmlns:a16="http://schemas.microsoft.com/office/drawing/2014/main" id="{E4AC8FF8-FA4A-C34C-A8F9-2BC6516BF6BA}"/>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Rätvinklig triangel 18">
            <a:extLst>
              <a:ext uri="{FF2B5EF4-FFF2-40B4-BE49-F238E27FC236}">
                <a16:creationId xmlns:a16="http://schemas.microsoft.com/office/drawing/2014/main" id="{FE8250C5-2135-3045-BF1A-02BF291DA5E9}"/>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3BA53A0E-55B2-CF44-A8D8-65C1BC864075}"/>
              </a:ext>
            </a:extLst>
          </p:cNvPr>
          <p:cNvSpPr>
            <a:spLocks noGrp="1"/>
          </p:cNvSpPr>
          <p:nvPr>
            <p:ph type="title" hasCustomPrompt="1"/>
          </p:nvPr>
        </p:nvSpPr>
        <p:spPr>
          <a:xfrm>
            <a:off x="839788" y="525263"/>
            <a:ext cx="4587618" cy="977446"/>
          </a:xfrm>
        </p:spPr>
        <p:txBody>
          <a:bodyPr anchor="ctr">
            <a:normAutofit/>
          </a:bodyPr>
          <a:lstStyle>
            <a:lvl1pPr>
              <a:defRPr sz="3600"/>
            </a:lvl1pPr>
          </a:lstStyle>
          <a:p>
            <a:r>
              <a:rPr lang="sv-SE" dirty="0"/>
              <a:t>Rubrik</a:t>
            </a:r>
          </a:p>
        </p:txBody>
      </p:sp>
      <p:sp>
        <p:nvSpPr>
          <p:cNvPr id="3" name="Platshållare för bild 2">
            <a:extLst>
              <a:ext uri="{FF2B5EF4-FFF2-40B4-BE49-F238E27FC236}">
                <a16:creationId xmlns:a16="http://schemas.microsoft.com/office/drawing/2014/main" id="{7F032AF0-E47C-EC47-BFB9-EB0D9343F009}"/>
              </a:ext>
            </a:extLst>
          </p:cNvPr>
          <p:cNvSpPr>
            <a:spLocks noGrp="1"/>
          </p:cNvSpPr>
          <p:nvPr>
            <p:ph type="pic" idx="1"/>
          </p:nvPr>
        </p:nvSpPr>
        <p:spPr>
          <a:xfrm>
            <a:off x="5545394" y="335526"/>
            <a:ext cx="6646606" cy="625700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sp>
        <p:nvSpPr>
          <p:cNvPr id="4" name="Platshållare för text 3">
            <a:extLst>
              <a:ext uri="{FF2B5EF4-FFF2-40B4-BE49-F238E27FC236}">
                <a16:creationId xmlns:a16="http://schemas.microsoft.com/office/drawing/2014/main" id="{EE51E97C-723A-6843-93BD-3E00DFFE03D0}"/>
              </a:ext>
            </a:extLst>
          </p:cNvPr>
          <p:cNvSpPr>
            <a:spLocks noGrp="1"/>
          </p:cNvSpPr>
          <p:nvPr>
            <p:ph type="body" sz="half" idx="2"/>
          </p:nvPr>
        </p:nvSpPr>
        <p:spPr>
          <a:xfrm>
            <a:off x="839788" y="1605954"/>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sv-SE" dirty="0"/>
              <a:t>Redigera format för bakgrundstext
Nivå två
Nivå tre
Nivå fyra
Nivå fem</a:t>
            </a:r>
          </a:p>
        </p:txBody>
      </p:sp>
      <p:sp>
        <p:nvSpPr>
          <p:cNvPr id="12" name="Rektangel 11">
            <a:extLst>
              <a:ext uri="{FF2B5EF4-FFF2-40B4-BE49-F238E27FC236}">
                <a16:creationId xmlns:a16="http://schemas.microsoft.com/office/drawing/2014/main" id="{D0668B29-9EA7-9144-902C-960A8FF29E4A}"/>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3" name="Rätvinklig triangel 12">
            <a:extLst>
              <a:ext uri="{FF2B5EF4-FFF2-40B4-BE49-F238E27FC236}">
                <a16:creationId xmlns:a16="http://schemas.microsoft.com/office/drawing/2014/main" id="{D4752250-0A18-AB46-8611-A86FBEE71B14}"/>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4" name="Bildobjekt 13">
            <a:extLst>
              <a:ext uri="{FF2B5EF4-FFF2-40B4-BE49-F238E27FC236}">
                <a16:creationId xmlns:a16="http://schemas.microsoft.com/office/drawing/2014/main" id="{EE0CC0F7-63D9-E144-83C8-A61F7BCFD17C}"/>
              </a:ext>
            </a:extLst>
          </p:cNvPr>
          <p:cNvPicPr>
            <a:picLocks noChangeAspect="1"/>
          </p:cNvPicPr>
          <p:nvPr userDrawn="1"/>
        </p:nvPicPr>
        <p:blipFill>
          <a:blip r:embed="rId2"/>
          <a:stretch>
            <a:fillRect/>
          </a:stretch>
        </p:blipFill>
        <p:spPr>
          <a:xfrm>
            <a:off x="11054754" y="6008914"/>
            <a:ext cx="974540" cy="406629"/>
          </a:xfrm>
          <a:prstGeom prst="rect">
            <a:avLst/>
          </a:prstGeom>
        </p:spPr>
      </p:pic>
      <p:pic>
        <p:nvPicPr>
          <p:cNvPr id="15" name="Bildobjekt 14">
            <a:extLst>
              <a:ext uri="{FF2B5EF4-FFF2-40B4-BE49-F238E27FC236}">
                <a16:creationId xmlns:a16="http://schemas.microsoft.com/office/drawing/2014/main" id="{93B317CB-92BE-5141-A08E-8A2339581D36}"/>
              </a:ext>
            </a:extLst>
          </p:cNvPr>
          <p:cNvPicPr>
            <a:picLocks noChangeAspect="1"/>
          </p:cNvPicPr>
          <p:nvPr userDrawn="1"/>
        </p:nvPicPr>
        <p:blipFill>
          <a:blip r:embed="rId3"/>
          <a:stretch>
            <a:fillRect/>
          </a:stretch>
        </p:blipFill>
        <p:spPr>
          <a:xfrm>
            <a:off x="7797039" y="5637881"/>
            <a:ext cx="6755539" cy="2040173"/>
          </a:xfrm>
          <a:prstGeom prst="rect">
            <a:avLst/>
          </a:prstGeom>
        </p:spPr>
      </p:pic>
      <p:pic>
        <p:nvPicPr>
          <p:cNvPr id="16" name="Bildobjekt 15">
            <a:extLst>
              <a:ext uri="{FF2B5EF4-FFF2-40B4-BE49-F238E27FC236}">
                <a16:creationId xmlns:a16="http://schemas.microsoft.com/office/drawing/2014/main" id="{2F39EE15-2276-CE48-A47C-68AE4E52E944}"/>
              </a:ext>
            </a:extLst>
          </p:cNvPr>
          <p:cNvPicPr>
            <a:picLocks noChangeAspect="1"/>
          </p:cNvPicPr>
          <p:nvPr userDrawn="1"/>
        </p:nvPicPr>
        <p:blipFill>
          <a:blip r:embed="rId4"/>
          <a:stretch>
            <a:fillRect/>
          </a:stretch>
        </p:blipFill>
        <p:spPr>
          <a:xfrm>
            <a:off x="8963544" y="4599765"/>
            <a:ext cx="3122152" cy="2076231"/>
          </a:xfrm>
          <a:prstGeom prst="rect">
            <a:avLst/>
          </a:prstGeom>
        </p:spPr>
      </p:pic>
      <p:sp>
        <p:nvSpPr>
          <p:cNvPr id="18" name="Platshållare för datum 3">
            <a:extLst>
              <a:ext uri="{FF2B5EF4-FFF2-40B4-BE49-F238E27FC236}">
                <a16:creationId xmlns:a16="http://schemas.microsoft.com/office/drawing/2014/main" id="{F1C3F5BE-9FC7-594C-A9EC-C3E70E803185}"/>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257381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om">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80786E68-A315-294A-BCEB-17CEA2628AA1}"/>
              </a:ext>
            </a:extLst>
          </p:cNvPr>
          <p:cNvSpPr/>
          <p:nvPr userDrawn="1"/>
        </p:nvSpPr>
        <p:spPr>
          <a:xfrm>
            <a:off x="0" y="0"/>
            <a:ext cx="12192000" cy="6858000"/>
          </a:xfrm>
          <a:prstGeom prst="rect">
            <a:avLst/>
          </a:prstGeom>
          <a:solidFill>
            <a:srgbClr val="38393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v-SE" dirty="0"/>
          </a:p>
        </p:txBody>
      </p:sp>
      <p:sp>
        <p:nvSpPr>
          <p:cNvPr id="4" name="Rubrik 1">
            <a:extLst>
              <a:ext uri="{FF2B5EF4-FFF2-40B4-BE49-F238E27FC236}">
                <a16:creationId xmlns:a16="http://schemas.microsoft.com/office/drawing/2014/main" id="{E34D7898-17EB-884C-B8C5-CE155A73C568}"/>
              </a:ext>
            </a:extLst>
          </p:cNvPr>
          <p:cNvSpPr>
            <a:spLocks noGrp="1"/>
          </p:cNvSpPr>
          <p:nvPr>
            <p:ph type="title"/>
          </p:nvPr>
        </p:nvSpPr>
        <p:spPr>
          <a:xfrm>
            <a:off x="838200" y="557154"/>
            <a:ext cx="10515600" cy="926646"/>
          </a:xfrm>
        </p:spPr>
        <p:txBody>
          <a:bodyPr/>
          <a:lstStyle/>
          <a:p>
            <a:r>
              <a:rPr lang="sv-SE" dirty="0"/>
              <a:t>Klicka här för att ändra mall för rubrikformat</a:t>
            </a:r>
          </a:p>
        </p:txBody>
      </p:sp>
      <p:sp>
        <p:nvSpPr>
          <p:cNvPr id="7" name="Platshållare för innehåll 2">
            <a:extLst>
              <a:ext uri="{FF2B5EF4-FFF2-40B4-BE49-F238E27FC236}">
                <a16:creationId xmlns:a16="http://schemas.microsoft.com/office/drawing/2014/main" id="{14E4A54A-5F29-6046-BF0C-C173A350260E}"/>
              </a:ext>
            </a:extLst>
          </p:cNvPr>
          <p:cNvSpPr>
            <a:spLocks noGrp="1"/>
          </p:cNvSpPr>
          <p:nvPr>
            <p:ph idx="1"/>
          </p:nvPr>
        </p:nvSpPr>
        <p:spPr>
          <a:xfrm>
            <a:off x="838200" y="1605954"/>
            <a:ext cx="10515600" cy="4351338"/>
          </a:xfrm>
        </p:spPr>
        <p:txBody>
          <a:bodyPr/>
          <a:lstStyle>
            <a:lvl1pPr marL="228600" indent="-228600">
              <a:buClr>
                <a:srgbClr val="0E4D94"/>
              </a:buClr>
              <a:buFont typeface="Wingdings" pitchFamily="2" charset="2"/>
              <a:buChar char="§"/>
              <a:defRPr/>
            </a:lvl1pPr>
          </a:lstStyle>
          <a:p>
            <a:r>
              <a:rPr lang="sv-SE" dirty="0"/>
              <a:t>Redigera format för bakgrundstext
Nivå två
Nivå tre
Nivå fyra
Nivå fem</a:t>
            </a:r>
          </a:p>
        </p:txBody>
      </p:sp>
      <p:sp>
        <p:nvSpPr>
          <p:cNvPr id="8" name="Platshållare för datum 3">
            <a:extLst>
              <a:ext uri="{FF2B5EF4-FFF2-40B4-BE49-F238E27FC236}">
                <a16:creationId xmlns:a16="http://schemas.microsoft.com/office/drawing/2014/main" id="{5DEE7ABE-4DD7-E04C-B38C-8C5618E41448}"/>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3413339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Rubrik och innehåll">
    <p:spTree>
      <p:nvGrpSpPr>
        <p:cNvPr id="1" name=""/>
        <p:cNvGrpSpPr/>
        <p:nvPr/>
      </p:nvGrpSpPr>
      <p:grpSpPr>
        <a:xfrm>
          <a:off x="0" y="0"/>
          <a:ext cx="0" cy="0"/>
          <a:chOff x="0" y="0"/>
          <a:chExt cx="0" cy="0"/>
        </a:xfrm>
      </p:grpSpPr>
      <p:sp>
        <p:nvSpPr>
          <p:cNvPr id="10" name="Rektangel 9">
            <a:extLst>
              <a:ext uri="{FF2B5EF4-FFF2-40B4-BE49-F238E27FC236}">
                <a16:creationId xmlns:a16="http://schemas.microsoft.com/office/drawing/2014/main" id="{1A412867-D828-F44F-877A-5BD96D8F1AC1}"/>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Rätvinklig triangel 10">
            <a:extLst>
              <a:ext uri="{FF2B5EF4-FFF2-40B4-BE49-F238E27FC236}">
                <a16:creationId xmlns:a16="http://schemas.microsoft.com/office/drawing/2014/main" id="{141E5E81-73C0-1F44-A08A-D7FD32774CD5}"/>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7" name="Rektangel 6">
            <a:extLst>
              <a:ext uri="{FF2B5EF4-FFF2-40B4-BE49-F238E27FC236}">
                <a16:creationId xmlns:a16="http://schemas.microsoft.com/office/drawing/2014/main" id="{DEA239D8-2BC4-9D41-8CAB-6072D53D06A9}"/>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 name="Rätvinklig triangel 7">
            <a:extLst>
              <a:ext uri="{FF2B5EF4-FFF2-40B4-BE49-F238E27FC236}">
                <a16:creationId xmlns:a16="http://schemas.microsoft.com/office/drawing/2014/main" id="{CF8DC84A-0581-4E4D-B3C3-5679AFDB7D80}"/>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ED1BC7AB-31B3-3443-A64D-F27BA977169A}"/>
              </a:ext>
            </a:extLst>
          </p:cNvPr>
          <p:cNvSpPr>
            <a:spLocks noGrp="1"/>
          </p:cNvSpPr>
          <p:nvPr>
            <p:ph type="title"/>
          </p:nvPr>
        </p:nvSpPr>
        <p:spPr>
          <a:xfrm>
            <a:off x="838200" y="557154"/>
            <a:ext cx="10515600" cy="9266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98AC7CB7-2886-9E46-A2EB-514EF0C1B7B4}"/>
              </a:ext>
            </a:extLst>
          </p:cNvPr>
          <p:cNvSpPr>
            <a:spLocks noGrp="1"/>
          </p:cNvSpPr>
          <p:nvPr>
            <p:ph idx="1"/>
          </p:nvPr>
        </p:nvSpPr>
        <p:spPr>
          <a:xfrm>
            <a:off x="838200" y="1605954"/>
            <a:ext cx="10515600" cy="4351338"/>
          </a:xfrm>
        </p:spPr>
        <p:txBody>
          <a:bodyPr/>
          <a:lstStyle>
            <a:lvl1pPr marL="228600" indent="-228600">
              <a:buClr>
                <a:srgbClr val="0E4D94"/>
              </a:buClr>
              <a:buFont typeface="Wingdings" pitchFamily="2" charset="2"/>
              <a:buChar char="§"/>
              <a:defRPr/>
            </a:lvl1pPr>
          </a:lstStyle>
          <a:p>
            <a:r>
              <a:rPr lang="sv-SE" dirty="0"/>
              <a:t>Redigera format för bakgrundstext
Nivå två
Nivå tre
Nivå fyra
Nivå fem</a:t>
            </a:r>
          </a:p>
        </p:txBody>
      </p:sp>
      <p:pic>
        <p:nvPicPr>
          <p:cNvPr id="9" name="Bildobjekt 8">
            <a:extLst>
              <a:ext uri="{FF2B5EF4-FFF2-40B4-BE49-F238E27FC236}">
                <a16:creationId xmlns:a16="http://schemas.microsoft.com/office/drawing/2014/main" id="{CA6C4360-6AC5-5049-816D-9C89CA1ED81F}"/>
              </a:ext>
            </a:extLst>
          </p:cNvPr>
          <p:cNvPicPr>
            <a:picLocks noChangeAspect="1"/>
          </p:cNvPicPr>
          <p:nvPr userDrawn="1"/>
        </p:nvPicPr>
        <p:blipFill>
          <a:blip r:embed="rId2"/>
          <a:stretch>
            <a:fillRect/>
          </a:stretch>
        </p:blipFill>
        <p:spPr>
          <a:xfrm>
            <a:off x="11054754" y="6008914"/>
            <a:ext cx="974540" cy="406629"/>
          </a:xfrm>
          <a:prstGeom prst="rect">
            <a:avLst/>
          </a:prstGeom>
        </p:spPr>
      </p:pic>
      <p:sp>
        <p:nvSpPr>
          <p:cNvPr id="13" name="Platshållare för datum 3">
            <a:extLst>
              <a:ext uri="{FF2B5EF4-FFF2-40B4-BE49-F238E27FC236}">
                <a16:creationId xmlns:a16="http://schemas.microsoft.com/office/drawing/2014/main" id="{7BBFAF39-F57D-B745-987D-88A755A66FE3}"/>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655941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Rubrik och innehåll">
    <p:spTree>
      <p:nvGrpSpPr>
        <p:cNvPr id="1" name=""/>
        <p:cNvGrpSpPr/>
        <p:nvPr/>
      </p:nvGrpSpPr>
      <p:grpSpPr>
        <a:xfrm>
          <a:off x="0" y="0"/>
          <a:ext cx="0" cy="0"/>
          <a:chOff x="0" y="0"/>
          <a:chExt cx="0" cy="0"/>
        </a:xfrm>
      </p:grpSpPr>
      <p:sp>
        <p:nvSpPr>
          <p:cNvPr id="14" name="Rektangel 13">
            <a:extLst>
              <a:ext uri="{FF2B5EF4-FFF2-40B4-BE49-F238E27FC236}">
                <a16:creationId xmlns:a16="http://schemas.microsoft.com/office/drawing/2014/main" id="{DC10C8CE-6BDB-3045-AF70-9C719EF3C3B7}"/>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Rätvinklig triangel 14">
            <a:extLst>
              <a:ext uri="{FF2B5EF4-FFF2-40B4-BE49-F238E27FC236}">
                <a16:creationId xmlns:a16="http://schemas.microsoft.com/office/drawing/2014/main" id="{531A90FE-36B4-AF49-A5B5-1CE59B760AC2}"/>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7" name="Rektangel 6">
            <a:extLst>
              <a:ext uri="{FF2B5EF4-FFF2-40B4-BE49-F238E27FC236}">
                <a16:creationId xmlns:a16="http://schemas.microsoft.com/office/drawing/2014/main" id="{DEA239D8-2BC4-9D41-8CAB-6072D53D06A9}"/>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 name="Rätvinklig triangel 7">
            <a:extLst>
              <a:ext uri="{FF2B5EF4-FFF2-40B4-BE49-F238E27FC236}">
                <a16:creationId xmlns:a16="http://schemas.microsoft.com/office/drawing/2014/main" id="{CF8DC84A-0581-4E4D-B3C3-5679AFDB7D80}"/>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ED1BC7AB-31B3-3443-A64D-F27BA977169A}"/>
              </a:ext>
            </a:extLst>
          </p:cNvPr>
          <p:cNvSpPr>
            <a:spLocks noGrp="1"/>
          </p:cNvSpPr>
          <p:nvPr>
            <p:ph type="title"/>
          </p:nvPr>
        </p:nvSpPr>
        <p:spPr>
          <a:xfrm>
            <a:off x="838200" y="557154"/>
            <a:ext cx="10515600" cy="9266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98AC7CB7-2886-9E46-A2EB-514EF0C1B7B4}"/>
              </a:ext>
            </a:extLst>
          </p:cNvPr>
          <p:cNvSpPr>
            <a:spLocks noGrp="1"/>
          </p:cNvSpPr>
          <p:nvPr>
            <p:ph idx="1"/>
          </p:nvPr>
        </p:nvSpPr>
        <p:spPr>
          <a:xfrm>
            <a:off x="838200" y="1605954"/>
            <a:ext cx="10515600" cy="4351338"/>
          </a:xfrm>
        </p:spPr>
        <p:txBody>
          <a:bodyPr/>
          <a:lstStyle>
            <a:lvl1pPr marL="228600" indent="-228600">
              <a:buClr>
                <a:srgbClr val="0E4D94"/>
              </a:buClr>
              <a:buFont typeface="Wingdings" pitchFamily="2" charset="2"/>
              <a:buChar char="§"/>
              <a:defRPr/>
            </a:lvl1pPr>
          </a:lstStyle>
          <a:p>
            <a:r>
              <a:rPr lang="sv-SE" dirty="0"/>
              <a:t>Redigera format för bakgrundstext
Nivå två
Nivå tre
Nivå fyra
Nivå fem</a:t>
            </a:r>
          </a:p>
        </p:txBody>
      </p:sp>
      <p:pic>
        <p:nvPicPr>
          <p:cNvPr id="12" name="Bildobjekt 11">
            <a:extLst>
              <a:ext uri="{FF2B5EF4-FFF2-40B4-BE49-F238E27FC236}">
                <a16:creationId xmlns:a16="http://schemas.microsoft.com/office/drawing/2014/main" id="{FFB60DE8-6547-9B49-8597-D629077B79C4}"/>
              </a:ext>
            </a:extLst>
          </p:cNvPr>
          <p:cNvPicPr>
            <a:picLocks noChangeAspect="1"/>
          </p:cNvPicPr>
          <p:nvPr userDrawn="1"/>
        </p:nvPicPr>
        <p:blipFill>
          <a:blip r:embed="rId2"/>
          <a:stretch>
            <a:fillRect/>
          </a:stretch>
        </p:blipFill>
        <p:spPr>
          <a:xfrm>
            <a:off x="10121900" y="2312781"/>
            <a:ext cx="2463800" cy="4444695"/>
          </a:xfrm>
          <a:prstGeom prst="rect">
            <a:avLst/>
          </a:prstGeom>
        </p:spPr>
      </p:pic>
      <p:sp>
        <p:nvSpPr>
          <p:cNvPr id="13" name="Platshållare för datum 3">
            <a:extLst>
              <a:ext uri="{FF2B5EF4-FFF2-40B4-BE49-F238E27FC236}">
                <a16:creationId xmlns:a16="http://schemas.microsoft.com/office/drawing/2014/main" id="{9BF73EEA-DB4B-FF4F-981D-DBD6BA6195F4}"/>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3354760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B204223-1646-A742-99F5-A0E01B569F2C}"/>
              </a:ext>
            </a:extLst>
          </p:cNvPr>
          <p:cNvSpPr>
            <a:spLocks noGrp="1"/>
          </p:cNvSpPr>
          <p:nvPr>
            <p:ph type="title"/>
          </p:nvPr>
        </p:nvSpPr>
        <p:spPr>
          <a:xfrm>
            <a:off x="1787525" y="1100606"/>
            <a:ext cx="8616950" cy="4656787"/>
          </a:xfrm>
        </p:spPr>
        <p:txBody>
          <a:bodyPr anchor="ctr"/>
          <a:lstStyle>
            <a:lvl1pPr algn="ctr">
              <a:lnSpc>
                <a:spcPct val="100000"/>
              </a:lnSpc>
              <a:defRPr sz="6000">
                <a:solidFill>
                  <a:schemeClr val="bg2"/>
                </a:solidFill>
              </a:defRPr>
            </a:lvl1pPr>
          </a:lstStyle>
          <a:p>
            <a:r>
              <a:rPr lang="sv-SE" dirty="0"/>
              <a:t>Klicka här för att ändra mall för rubrikformat</a:t>
            </a:r>
          </a:p>
        </p:txBody>
      </p:sp>
      <p:sp>
        <p:nvSpPr>
          <p:cNvPr id="6" name="Platshållare för datum 3">
            <a:extLst>
              <a:ext uri="{FF2B5EF4-FFF2-40B4-BE49-F238E27FC236}">
                <a16:creationId xmlns:a16="http://schemas.microsoft.com/office/drawing/2014/main" id="{A9D8CAE1-FA44-504D-9014-9D5A692EBC27}"/>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299994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B204223-1646-A742-99F5-A0E01B569F2C}"/>
              </a:ext>
            </a:extLst>
          </p:cNvPr>
          <p:cNvSpPr>
            <a:spLocks noGrp="1"/>
          </p:cNvSpPr>
          <p:nvPr>
            <p:ph type="title"/>
          </p:nvPr>
        </p:nvSpPr>
        <p:spPr>
          <a:xfrm>
            <a:off x="2252269" y="1100606"/>
            <a:ext cx="7687461" cy="4656787"/>
          </a:xfrm>
        </p:spPr>
        <p:txBody>
          <a:bodyPr anchor="ctr">
            <a:normAutofit/>
          </a:bodyPr>
          <a:lstStyle>
            <a:lvl1pPr algn="ctr">
              <a:lnSpc>
                <a:spcPct val="100000"/>
              </a:lnSpc>
              <a:defRPr sz="4400">
                <a:solidFill>
                  <a:schemeClr val="bg2"/>
                </a:solidFill>
              </a:defRPr>
            </a:lvl1pPr>
          </a:lstStyle>
          <a:p>
            <a:r>
              <a:rPr lang="sv-SE" dirty="0"/>
              <a:t>Klicka här för att ändra mall för rubrikformat</a:t>
            </a:r>
          </a:p>
        </p:txBody>
      </p:sp>
      <p:sp>
        <p:nvSpPr>
          <p:cNvPr id="6" name="Platshållare för datum 3">
            <a:extLst>
              <a:ext uri="{FF2B5EF4-FFF2-40B4-BE49-F238E27FC236}">
                <a16:creationId xmlns:a16="http://schemas.microsoft.com/office/drawing/2014/main" id="{A9D8CAE1-FA44-504D-9014-9D5A692EBC27}"/>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937129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5" name="Rektangel 4">
            <a:extLst>
              <a:ext uri="{FF2B5EF4-FFF2-40B4-BE49-F238E27FC236}">
                <a16:creationId xmlns:a16="http://schemas.microsoft.com/office/drawing/2014/main" id="{78BAECA4-EFA8-6441-BC33-86A2763CD467}"/>
              </a:ext>
            </a:extLst>
          </p:cNvPr>
          <p:cNvSpPr/>
          <p:nvPr userDrawn="1"/>
        </p:nvSpPr>
        <p:spPr>
          <a:xfrm>
            <a:off x="0" y="6259580"/>
            <a:ext cx="12192000" cy="598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561046D1-E087-C944-A047-C3205DA2291C}"/>
              </a:ext>
            </a:extLst>
          </p:cNvPr>
          <p:cNvSpPr>
            <a:spLocks noGrp="1"/>
          </p:cNvSpPr>
          <p:nvPr>
            <p:ph type="title"/>
          </p:nvPr>
        </p:nvSpPr>
        <p:spPr>
          <a:xfrm>
            <a:off x="2480582" y="0"/>
            <a:ext cx="7230836" cy="6259579"/>
          </a:xfrm>
        </p:spPr>
        <p:txBody>
          <a:bodyPr>
            <a:normAutofit/>
          </a:bodyPr>
          <a:lstStyle>
            <a:lvl1pPr algn="ctr">
              <a:defRPr>
                <a:solidFill>
                  <a:schemeClr val="bg1"/>
                </a:solidFill>
              </a:defRPr>
            </a:lvl1pPr>
          </a:lstStyle>
          <a:p>
            <a:r>
              <a:rPr lang="sv-SE" sz="4400" dirty="0"/>
              <a:t>Du hittar fler lektionstips på </a:t>
            </a:r>
            <a:r>
              <a:rPr lang="sv-SE" sz="4400" dirty="0">
                <a:solidFill>
                  <a:schemeClr val="bg1"/>
                </a:solidFill>
                <a:hlinkClick r:id="rId2">
                  <a:extLst>
                    <a:ext uri="{A12FA001-AC4F-418D-AE19-62706E023703}">
                      <ahyp:hlinkClr xmlns:ahyp="http://schemas.microsoft.com/office/drawing/2018/hyperlinkcolor" val="tx"/>
                    </a:ext>
                  </a:extLst>
                </a:hlinkClick>
              </a:rPr>
              <a:t>www.sysav.se/skola</a:t>
            </a:r>
            <a:r>
              <a:rPr lang="sv-SE" sz="4400" dirty="0">
                <a:solidFill>
                  <a:schemeClr val="bg1"/>
                </a:solidFill>
              </a:rPr>
              <a:t> </a:t>
            </a:r>
          </a:p>
        </p:txBody>
      </p:sp>
      <p:pic>
        <p:nvPicPr>
          <p:cNvPr id="9" name="Bildobjekt 8" descr="En bild som visar elektronik&#10;&#10;&#10;&#10;Automatiskt genererad beskrivning">
            <a:extLst>
              <a:ext uri="{FF2B5EF4-FFF2-40B4-BE49-F238E27FC236}">
                <a16:creationId xmlns:a16="http://schemas.microsoft.com/office/drawing/2014/main" id="{16138EB3-34A3-1640-8F26-E9637FA4CE9B}"/>
              </a:ext>
            </a:extLst>
          </p:cNvPr>
          <p:cNvPicPr>
            <a:picLocks noChangeAspect="1"/>
          </p:cNvPicPr>
          <p:nvPr userDrawn="1"/>
        </p:nvPicPr>
        <p:blipFill>
          <a:blip r:embed="rId3"/>
          <a:stretch>
            <a:fillRect/>
          </a:stretch>
        </p:blipFill>
        <p:spPr>
          <a:xfrm>
            <a:off x="9043460" y="3129789"/>
            <a:ext cx="2798956" cy="2798956"/>
          </a:xfrm>
          <a:prstGeom prst="rect">
            <a:avLst/>
          </a:prstGeom>
        </p:spPr>
      </p:pic>
      <p:pic>
        <p:nvPicPr>
          <p:cNvPr id="11" name="Bildobjekt 10">
            <a:extLst>
              <a:ext uri="{FF2B5EF4-FFF2-40B4-BE49-F238E27FC236}">
                <a16:creationId xmlns:a16="http://schemas.microsoft.com/office/drawing/2014/main" id="{9840C97D-8451-B447-97A9-AB78F4549083}"/>
              </a:ext>
            </a:extLst>
          </p:cNvPr>
          <p:cNvPicPr>
            <a:picLocks noChangeAspect="1"/>
          </p:cNvPicPr>
          <p:nvPr userDrawn="1"/>
        </p:nvPicPr>
        <p:blipFill>
          <a:blip r:embed="rId4"/>
          <a:stretch>
            <a:fillRect/>
          </a:stretch>
        </p:blipFill>
        <p:spPr>
          <a:xfrm>
            <a:off x="5578250" y="6335155"/>
            <a:ext cx="974540" cy="406629"/>
          </a:xfrm>
          <a:prstGeom prst="rect">
            <a:avLst/>
          </a:prstGeom>
        </p:spPr>
      </p:pic>
    </p:spTree>
    <p:extLst>
      <p:ext uri="{BB962C8B-B14F-4D97-AF65-F5344CB8AC3E}">
        <p14:creationId xmlns:p14="http://schemas.microsoft.com/office/powerpoint/2010/main" val="25136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36B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B204223-1646-A742-99F5-A0E01B569F2C}"/>
              </a:ext>
            </a:extLst>
          </p:cNvPr>
          <p:cNvSpPr>
            <a:spLocks noGrp="1"/>
          </p:cNvSpPr>
          <p:nvPr>
            <p:ph type="title"/>
          </p:nvPr>
        </p:nvSpPr>
        <p:spPr>
          <a:xfrm>
            <a:off x="831850" y="1100606"/>
            <a:ext cx="10515600" cy="4656787"/>
          </a:xfrm>
        </p:spPr>
        <p:txBody>
          <a:bodyPr anchor="ctr"/>
          <a:lstStyle>
            <a:lvl1pPr algn="ctr">
              <a:defRPr sz="6000">
                <a:solidFill>
                  <a:schemeClr val="bg2"/>
                </a:solidFill>
              </a:defRPr>
            </a:lvl1pPr>
          </a:lstStyle>
          <a:p>
            <a:r>
              <a:rPr lang="sv-SE" dirty="0"/>
              <a:t>Klicka här för att ändra mall för rubrikformat</a:t>
            </a:r>
          </a:p>
        </p:txBody>
      </p:sp>
      <p:sp>
        <p:nvSpPr>
          <p:cNvPr id="5" name="Platshållare för datum 3">
            <a:extLst>
              <a:ext uri="{FF2B5EF4-FFF2-40B4-BE49-F238E27FC236}">
                <a16:creationId xmlns:a16="http://schemas.microsoft.com/office/drawing/2014/main" id="{D5E4752B-A5A4-754C-8E3E-C4B9F21833F7}"/>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888125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13" name="Rektangel 12">
            <a:extLst>
              <a:ext uri="{FF2B5EF4-FFF2-40B4-BE49-F238E27FC236}">
                <a16:creationId xmlns:a16="http://schemas.microsoft.com/office/drawing/2014/main" id="{971F5194-E2EC-7042-9393-35F933E33ED7}"/>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Rätvinklig triangel 14">
            <a:extLst>
              <a:ext uri="{FF2B5EF4-FFF2-40B4-BE49-F238E27FC236}">
                <a16:creationId xmlns:a16="http://schemas.microsoft.com/office/drawing/2014/main" id="{7C9EC4AF-7B36-754A-90EA-BE17A010C70C}"/>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871D276-6E9A-8C4F-AA6D-7D47246ACF38}"/>
              </a:ext>
            </a:extLst>
          </p:cNvPr>
          <p:cNvSpPr>
            <a:spLocks noGrp="1"/>
          </p:cNvSpPr>
          <p:nvPr>
            <p:ph type="title"/>
          </p:nvPr>
        </p:nvSpPr>
        <p:spPr>
          <a:xfrm>
            <a:off x="838200" y="525263"/>
            <a:ext cx="10515600" cy="9774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4AFFBDA7-F5A2-6341-AE8A-06B2D0E7CABC}"/>
              </a:ext>
            </a:extLst>
          </p:cNvPr>
          <p:cNvSpPr>
            <a:spLocks noGrp="1"/>
          </p:cNvSpPr>
          <p:nvPr>
            <p:ph sz="half" idx="1"/>
          </p:nvPr>
        </p:nvSpPr>
        <p:spPr>
          <a:xfrm>
            <a:off x="838200" y="1605954"/>
            <a:ext cx="5181600" cy="4351338"/>
          </a:xfrm>
        </p:spPr>
        <p:txBody>
          <a:bodyPr/>
          <a:lstStyle/>
          <a:p>
            <a:r>
              <a:rPr lang="sv-SE" dirty="0"/>
              <a:t>Redigera format för bakgrundstext
Nivå två
Nivå tre
Nivå fyra
Nivå fem</a:t>
            </a:r>
          </a:p>
        </p:txBody>
      </p:sp>
      <p:sp>
        <p:nvSpPr>
          <p:cNvPr id="4" name="Platshållare för innehåll 3">
            <a:extLst>
              <a:ext uri="{FF2B5EF4-FFF2-40B4-BE49-F238E27FC236}">
                <a16:creationId xmlns:a16="http://schemas.microsoft.com/office/drawing/2014/main" id="{7FE0853C-B209-AB4F-BFCE-1C3D29F8571A}"/>
              </a:ext>
            </a:extLst>
          </p:cNvPr>
          <p:cNvSpPr>
            <a:spLocks noGrp="1"/>
          </p:cNvSpPr>
          <p:nvPr>
            <p:ph sz="half" idx="2"/>
          </p:nvPr>
        </p:nvSpPr>
        <p:spPr>
          <a:xfrm>
            <a:off x="6172200" y="1605954"/>
            <a:ext cx="5181600" cy="4351338"/>
          </a:xfrm>
        </p:spPr>
        <p:txBody>
          <a:bodyPr/>
          <a:lstStyle>
            <a:lvl1pPr marL="457200" indent="-457200">
              <a:buSzPct val="100000"/>
              <a:buFont typeface="+mj-lt"/>
              <a:buAutoNum type="arabicPeriod"/>
              <a:defRPr/>
            </a:lvl1pPr>
          </a:lstStyle>
          <a:p>
            <a:r>
              <a:rPr lang="sv-SE" dirty="0"/>
              <a:t>Redigera format för bakgrundstext
Nivå två
Nivå tre
Nivå fyra
Nivå fem</a:t>
            </a:r>
          </a:p>
        </p:txBody>
      </p:sp>
      <p:sp>
        <p:nvSpPr>
          <p:cNvPr id="10" name="Rektangel 9">
            <a:extLst>
              <a:ext uri="{FF2B5EF4-FFF2-40B4-BE49-F238E27FC236}">
                <a16:creationId xmlns:a16="http://schemas.microsoft.com/office/drawing/2014/main" id="{380AEAC9-C020-B249-8835-8DC84DFB2FA0}"/>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Rätvinklig triangel 10">
            <a:extLst>
              <a:ext uri="{FF2B5EF4-FFF2-40B4-BE49-F238E27FC236}">
                <a16:creationId xmlns:a16="http://schemas.microsoft.com/office/drawing/2014/main" id="{8867FDC7-5107-1A43-AC07-9C4CC7142E2B}"/>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2" name="Bildobjekt 11">
            <a:extLst>
              <a:ext uri="{FF2B5EF4-FFF2-40B4-BE49-F238E27FC236}">
                <a16:creationId xmlns:a16="http://schemas.microsoft.com/office/drawing/2014/main" id="{6129088F-9E5E-074F-A3EB-3186E2482510}"/>
              </a:ext>
            </a:extLst>
          </p:cNvPr>
          <p:cNvPicPr>
            <a:picLocks noChangeAspect="1"/>
          </p:cNvPicPr>
          <p:nvPr userDrawn="1"/>
        </p:nvPicPr>
        <p:blipFill>
          <a:blip r:embed="rId2"/>
          <a:stretch>
            <a:fillRect/>
          </a:stretch>
        </p:blipFill>
        <p:spPr>
          <a:xfrm>
            <a:off x="11054754" y="6008914"/>
            <a:ext cx="974540" cy="406629"/>
          </a:xfrm>
          <a:prstGeom prst="rect">
            <a:avLst/>
          </a:prstGeom>
        </p:spPr>
      </p:pic>
      <p:sp>
        <p:nvSpPr>
          <p:cNvPr id="14" name="Platshållare för datum 3">
            <a:extLst>
              <a:ext uri="{FF2B5EF4-FFF2-40B4-BE49-F238E27FC236}">
                <a16:creationId xmlns:a16="http://schemas.microsoft.com/office/drawing/2014/main" id="{9DDD5C03-4DEA-DB48-893A-1E743AB1C601}"/>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869628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2_Två delar">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9DF2BE3A-C25F-7A48-8A35-163F01D59F94}"/>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Rätvinklig triangel 14">
            <a:extLst>
              <a:ext uri="{FF2B5EF4-FFF2-40B4-BE49-F238E27FC236}">
                <a16:creationId xmlns:a16="http://schemas.microsoft.com/office/drawing/2014/main" id="{17814BD2-310C-0A40-B9A9-C2EE37C4B79E}"/>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871D276-6E9A-8C4F-AA6D-7D47246ACF38}"/>
              </a:ext>
            </a:extLst>
          </p:cNvPr>
          <p:cNvSpPr>
            <a:spLocks noGrp="1"/>
          </p:cNvSpPr>
          <p:nvPr>
            <p:ph type="title"/>
          </p:nvPr>
        </p:nvSpPr>
        <p:spPr>
          <a:xfrm>
            <a:off x="838200" y="525263"/>
            <a:ext cx="10515600" cy="9774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4AFFBDA7-F5A2-6341-AE8A-06B2D0E7CABC}"/>
              </a:ext>
            </a:extLst>
          </p:cNvPr>
          <p:cNvSpPr>
            <a:spLocks noGrp="1"/>
          </p:cNvSpPr>
          <p:nvPr>
            <p:ph sz="half" idx="1"/>
          </p:nvPr>
        </p:nvSpPr>
        <p:spPr>
          <a:xfrm>
            <a:off x="838200" y="1605954"/>
            <a:ext cx="5181600" cy="4351338"/>
          </a:xfrm>
        </p:spPr>
        <p:txBody>
          <a:bodyPr/>
          <a:lstStyle/>
          <a:p>
            <a:r>
              <a:rPr lang="sv-SE" dirty="0"/>
              <a:t>Redigera format för bakgrundstext
Nivå två
Nivå tre
Nivå fyra
Nivå fem</a:t>
            </a:r>
          </a:p>
        </p:txBody>
      </p:sp>
      <p:sp>
        <p:nvSpPr>
          <p:cNvPr id="4" name="Platshållare för innehåll 3">
            <a:extLst>
              <a:ext uri="{FF2B5EF4-FFF2-40B4-BE49-F238E27FC236}">
                <a16:creationId xmlns:a16="http://schemas.microsoft.com/office/drawing/2014/main" id="{7FE0853C-B209-AB4F-BFCE-1C3D29F8571A}"/>
              </a:ext>
            </a:extLst>
          </p:cNvPr>
          <p:cNvSpPr>
            <a:spLocks noGrp="1"/>
          </p:cNvSpPr>
          <p:nvPr>
            <p:ph sz="half" idx="2"/>
          </p:nvPr>
        </p:nvSpPr>
        <p:spPr>
          <a:xfrm>
            <a:off x="6172200" y="1605954"/>
            <a:ext cx="5181600" cy="4351338"/>
          </a:xfrm>
        </p:spPr>
        <p:txBody>
          <a:bodyPr/>
          <a:lstStyle>
            <a:lvl1pPr marL="457200" indent="-457200">
              <a:buSzPct val="100000"/>
              <a:buFont typeface="+mj-lt"/>
              <a:buAutoNum type="arabicPeriod"/>
              <a:defRPr/>
            </a:lvl1pPr>
          </a:lstStyle>
          <a:p>
            <a:r>
              <a:rPr lang="sv-SE" dirty="0"/>
              <a:t>Redigera format för bakgrundstext
Nivå två
Nivå tre
Nivå fyra
Nivå fem</a:t>
            </a:r>
          </a:p>
        </p:txBody>
      </p:sp>
      <p:sp>
        <p:nvSpPr>
          <p:cNvPr id="10" name="Rektangel 9">
            <a:extLst>
              <a:ext uri="{FF2B5EF4-FFF2-40B4-BE49-F238E27FC236}">
                <a16:creationId xmlns:a16="http://schemas.microsoft.com/office/drawing/2014/main" id="{380AEAC9-C020-B249-8835-8DC84DFB2FA0}"/>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Rätvinklig triangel 10">
            <a:extLst>
              <a:ext uri="{FF2B5EF4-FFF2-40B4-BE49-F238E27FC236}">
                <a16:creationId xmlns:a16="http://schemas.microsoft.com/office/drawing/2014/main" id="{8867FDC7-5107-1A43-AC07-9C4CC7142E2B}"/>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3" name="Bildobjekt 12">
            <a:extLst>
              <a:ext uri="{FF2B5EF4-FFF2-40B4-BE49-F238E27FC236}">
                <a16:creationId xmlns:a16="http://schemas.microsoft.com/office/drawing/2014/main" id="{5B5F1054-1703-2B43-9DE4-57EB8562D45B}"/>
              </a:ext>
            </a:extLst>
          </p:cNvPr>
          <p:cNvPicPr>
            <a:picLocks noChangeAspect="1"/>
          </p:cNvPicPr>
          <p:nvPr userDrawn="1"/>
        </p:nvPicPr>
        <p:blipFill>
          <a:blip r:embed="rId2"/>
          <a:stretch>
            <a:fillRect/>
          </a:stretch>
        </p:blipFill>
        <p:spPr>
          <a:xfrm>
            <a:off x="9929150" y="2824317"/>
            <a:ext cx="3614684" cy="4897898"/>
          </a:xfrm>
          <a:prstGeom prst="rect">
            <a:avLst/>
          </a:prstGeom>
        </p:spPr>
      </p:pic>
      <p:sp>
        <p:nvSpPr>
          <p:cNvPr id="14" name="Platshållare för datum 3">
            <a:extLst>
              <a:ext uri="{FF2B5EF4-FFF2-40B4-BE49-F238E27FC236}">
                <a16:creationId xmlns:a16="http://schemas.microsoft.com/office/drawing/2014/main" id="{E67BB632-4B37-4A4D-B0F3-04B605DE1B8B}"/>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22713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D14F7A1E-871B-5346-BA37-A17B109D60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dirty="0"/>
              <a:t>Klicka här för att ändra mall för rubrikformat</a:t>
            </a:r>
          </a:p>
        </p:txBody>
      </p:sp>
      <p:sp>
        <p:nvSpPr>
          <p:cNvPr id="3" name="Platshållare för text 2">
            <a:extLst>
              <a:ext uri="{FF2B5EF4-FFF2-40B4-BE49-F238E27FC236}">
                <a16:creationId xmlns:a16="http://schemas.microsoft.com/office/drawing/2014/main" id="{0A7E3CCA-A69F-9D45-BC2A-99101674F3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sv-SE" dirty="0"/>
              <a:t>Redigera format för bakgrundstext
Nivå två
Nivå tre
Nivå fyra
Nivå fem</a:t>
            </a:r>
          </a:p>
        </p:txBody>
      </p:sp>
      <p:sp>
        <p:nvSpPr>
          <p:cNvPr id="4" name="Platshållare för datum 3">
            <a:extLst>
              <a:ext uri="{FF2B5EF4-FFF2-40B4-BE49-F238E27FC236}">
                <a16:creationId xmlns:a16="http://schemas.microsoft.com/office/drawing/2014/main" id="{A2DFD886-105E-174D-8D9B-DDBE4FA52943}"/>
              </a:ext>
            </a:extLst>
          </p:cNvPr>
          <p:cNvSpPr>
            <a:spLocks noGrp="1"/>
          </p:cNvSpPr>
          <p:nvPr>
            <p:ph type="dt" sz="half" idx="2"/>
          </p:nvPr>
        </p:nvSpPr>
        <p:spPr>
          <a:xfrm>
            <a:off x="204458"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Arial" panose="020B0604020202020204" pitchFamily="34" charset="0"/>
                <a:cs typeface="Arial" panose="020B0604020202020204" pitchFamily="34" charset="0"/>
              </a:defRPr>
            </a:lvl1pPr>
          </a:lstStyle>
          <a:p>
            <a:fld id="{B869732A-2D36-9B4F-ACEE-F67B34314262}" type="datetimeFigureOut">
              <a:rPr lang="sv-SE" smtClean="0"/>
              <a:pPr/>
              <a:t>2023-10-24</a:t>
            </a:fld>
            <a:endParaRPr lang="sv-SE" dirty="0"/>
          </a:p>
        </p:txBody>
      </p:sp>
      <p:sp>
        <p:nvSpPr>
          <p:cNvPr id="5" name="Platshållare för sidfot 4">
            <a:extLst>
              <a:ext uri="{FF2B5EF4-FFF2-40B4-BE49-F238E27FC236}">
                <a16:creationId xmlns:a16="http://schemas.microsoft.com/office/drawing/2014/main" id="{B468170E-591B-D044-80B6-514596CA3D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Arial" panose="020B0604020202020204" pitchFamily="34" charset="0"/>
                <a:cs typeface="Arial" panose="020B0604020202020204" pitchFamily="34" charset="0"/>
              </a:defRPr>
            </a:lvl1pPr>
          </a:lstStyle>
          <a:p>
            <a:endParaRPr lang="sv-SE" dirty="0"/>
          </a:p>
        </p:txBody>
      </p:sp>
      <p:sp>
        <p:nvSpPr>
          <p:cNvPr id="6" name="Platshållare för bildnummer 5">
            <a:extLst>
              <a:ext uri="{FF2B5EF4-FFF2-40B4-BE49-F238E27FC236}">
                <a16:creationId xmlns:a16="http://schemas.microsoft.com/office/drawing/2014/main" id="{6E41F446-1C2A-CD47-97D7-8C4DA54739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04F8AA-7F1D-524D-BF07-3DF3F51B7ED4}" type="slidenum">
              <a:rPr lang="sv-SE" smtClean="0"/>
              <a:pPr/>
              <a:t>‹#›</a:t>
            </a:fld>
            <a:endParaRPr lang="sv-SE" dirty="0"/>
          </a:p>
        </p:txBody>
      </p:sp>
    </p:spTree>
    <p:extLst>
      <p:ext uri="{BB962C8B-B14F-4D97-AF65-F5344CB8AC3E}">
        <p14:creationId xmlns:p14="http://schemas.microsoft.com/office/powerpoint/2010/main" val="23343091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4" r:id="rId3"/>
    <p:sldLayoutId id="2147483651" r:id="rId4"/>
    <p:sldLayoutId id="2147483669" r:id="rId5"/>
    <p:sldLayoutId id="2147483668" r:id="rId6"/>
    <p:sldLayoutId id="2147483666" r:id="rId7"/>
    <p:sldLayoutId id="2147483652" r:id="rId8"/>
    <p:sldLayoutId id="2147483663" r:id="rId9"/>
    <p:sldLayoutId id="2147483655" r:id="rId10"/>
    <p:sldLayoutId id="2147483667" r:id="rId11"/>
    <p:sldLayoutId id="2147483657" r:id="rId12"/>
    <p:sldLayoutId id="2147483665" r:id="rId13"/>
    <p:sldLayoutId id="2147483670" r:id="rId14"/>
  </p:sldLayoutIdLst>
  <p:txStyles>
    <p:title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Clr>
          <a:schemeClr val="tx2"/>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visit@sysav.se" TargetMode="Externa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7.emf"/><Relationship Id="rId5" Type="http://schemas.openxmlformats.org/officeDocument/2006/relationships/image" Target="../media/image36.emf"/><Relationship Id="rId4" Type="http://schemas.openxmlformats.org/officeDocument/2006/relationships/image" Target="../media/image35.emf"/></Relationships>
</file>

<file path=ppt/slides/_rels/slide11.xml.rels><?xml version="1.0" encoding="UTF-8" standalone="yes"?>
<Relationships xmlns="http://schemas.openxmlformats.org/package/2006/relationships"><Relationship Id="rId3" Type="http://schemas.openxmlformats.org/officeDocument/2006/relationships/image" Target="../media/image35.emf"/><Relationship Id="rId7" Type="http://schemas.openxmlformats.org/officeDocument/2006/relationships/image" Target="../media/image39.e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image" Target="../media/image36.emf"/></Relationships>
</file>

<file path=ppt/slides/_rels/slide12.xml.rels><?xml version="1.0" encoding="UTF-8" standalone="yes"?>
<Relationships xmlns="http://schemas.openxmlformats.org/package/2006/relationships"><Relationship Id="rId8" Type="http://schemas.openxmlformats.org/officeDocument/2006/relationships/image" Target="../media/image45.emf"/><Relationship Id="rId3" Type="http://schemas.openxmlformats.org/officeDocument/2006/relationships/image" Target="../media/image40.emf"/><Relationship Id="rId7" Type="http://schemas.openxmlformats.org/officeDocument/2006/relationships/image" Target="../media/image44.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emf"/><Relationship Id="rId9" Type="http://schemas.openxmlformats.org/officeDocument/2006/relationships/image" Target="../media/image46.emf"/></Relationships>
</file>

<file path=ppt/slides/_rels/slide13.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9.emf"/><Relationship Id="rId4" Type="http://schemas.openxmlformats.org/officeDocument/2006/relationships/image" Target="../media/image48.emf"/></Relationships>
</file>

<file path=ppt/slides/_rels/slide14.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1.emf"/></Relationships>
</file>

<file path=ppt/slides/_rels/slide15.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54.emf"/><Relationship Id="rId4" Type="http://schemas.openxmlformats.org/officeDocument/2006/relationships/image" Target="../media/image53.png"/></Relationships>
</file>

<file path=ppt/slides/_rels/slide16.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6.emf"/></Relationships>
</file>

<file path=ppt/slides/_rels/slide17.xml.rels><?xml version="1.0" encoding="UTF-8" standalone="yes"?>
<Relationships xmlns="http://schemas.openxmlformats.org/package/2006/relationships"><Relationship Id="rId3" Type="http://schemas.openxmlformats.org/officeDocument/2006/relationships/image" Target="../media/image57.emf"/><Relationship Id="rId7" Type="http://schemas.openxmlformats.org/officeDocument/2006/relationships/image" Target="../media/image60.em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9.emf"/><Relationship Id="rId4" Type="http://schemas.openxmlformats.org/officeDocument/2006/relationships/image" Target="../media/image58.emf"/></Relationships>
</file>

<file path=ppt/slides/_rels/slide18.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64.emf"/><Relationship Id="rId5" Type="http://schemas.openxmlformats.org/officeDocument/2006/relationships/image" Target="../media/image63.emf"/><Relationship Id="rId4" Type="http://schemas.openxmlformats.org/officeDocument/2006/relationships/image" Target="../media/image62.emf"/></Relationships>
</file>

<file path=ppt/slides/_rels/slide19.xml.rels><?xml version="1.0" encoding="UTF-8" standalone="yes"?>
<Relationships xmlns="http://schemas.openxmlformats.org/package/2006/relationships"><Relationship Id="rId8" Type="http://schemas.openxmlformats.org/officeDocument/2006/relationships/image" Target="../media/image70.emf"/><Relationship Id="rId3" Type="http://schemas.openxmlformats.org/officeDocument/2006/relationships/image" Target="../media/image65.jpg"/><Relationship Id="rId7" Type="http://schemas.openxmlformats.org/officeDocument/2006/relationships/image" Target="../media/image69.em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8.emf"/><Relationship Id="rId5" Type="http://schemas.openxmlformats.org/officeDocument/2006/relationships/image" Target="../media/image67.emf"/><Relationship Id="rId4" Type="http://schemas.openxmlformats.org/officeDocument/2006/relationships/image" Target="../media/image66.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7.emf"/><Relationship Id="rId4" Type="http://schemas.openxmlformats.org/officeDocument/2006/relationships/image" Target="../media/image16.emf"/></Relationships>
</file>

<file path=ppt/slides/_rels/slide6.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image" Target="../media/image22.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s>
</file>

<file path=ppt/slides/_rels/slide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image" Target="../media/image19.emf"/></Relationships>
</file>

<file path=ppt/slides/_rels/slide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8.emf"/><Relationship Id="rId4" Type="http://schemas.openxmlformats.org/officeDocument/2006/relationships/image" Target="../media/image27.emf"/></Relationships>
</file>

<file path=ppt/slides/_rels/slide9.xml.rels><?xml version="1.0" encoding="UTF-8" standalone="yes"?>
<Relationships xmlns="http://schemas.openxmlformats.org/package/2006/relationships"><Relationship Id="rId3" Type="http://schemas.openxmlformats.org/officeDocument/2006/relationships/image" Target="../media/image29.emf"/><Relationship Id="rId7" Type="http://schemas.openxmlformats.org/officeDocument/2006/relationships/image" Target="../media/image33.e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image" Target="../media/image3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018FEE6-8ECF-5245-A758-15204123EEB8}"/>
              </a:ext>
            </a:extLst>
          </p:cNvPr>
          <p:cNvSpPr>
            <a:spLocks noGrp="1"/>
          </p:cNvSpPr>
          <p:nvPr>
            <p:ph type="title"/>
          </p:nvPr>
        </p:nvSpPr>
        <p:spPr/>
        <p:txBody>
          <a:bodyPr/>
          <a:lstStyle/>
          <a:p>
            <a:r>
              <a:rPr lang="sv-SE" dirty="0">
                <a:solidFill>
                  <a:schemeClr val="bg1"/>
                </a:solidFill>
              </a:rPr>
              <a:t>Anteckningar för Sysavs lektionsmaterial</a:t>
            </a:r>
          </a:p>
        </p:txBody>
      </p:sp>
      <p:sp>
        <p:nvSpPr>
          <p:cNvPr id="3" name="Platshållare för innehåll 2">
            <a:extLst>
              <a:ext uri="{FF2B5EF4-FFF2-40B4-BE49-F238E27FC236}">
                <a16:creationId xmlns:a16="http://schemas.microsoft.com/office/drawing/2014/main" id="{FCB52233-0679-F446-93BD-3EBA6A7D2251}"/>
              </a:ext>
            </a:extLst>
          </p:cNvPr>
          <p:cNvSpPr>
            <a:spLocks noGrp="1"/>
          </p:cNvSpPr>
          <p:nvPr>
            <p:ph idx="1"/>
          </p:nvPr>
        </p:nvSpPr>
        <p:spPr>
          <a:xfrm>
            <a:off x="838200" y="1605954"/>
            <a:ext cx="9342120" cy="2948629"/>
          </a:xfrm>
        </p:spPr>
        <p:txBody>
          <a:bodyPr>
            <a:normAutofit fontScale="92500" lnSpcReduction="20000"/>
          </a:bodyPr>
          <a:lstStyle/>
          <a:p>
            <a:pPr marL="0" indent="0">
              <a:buNone/>
            </a:pPr>
            <a:endParaRPr lang="sv-SE" dirty="0">
              <a:solidFill>
                <a:schemeClr val="bg1"/>
              </a:solidFill>
            </a:endParaRPr>
          </a:p>
          <a:p>
            <a:pPr marL="0" indent="0">
              <a:buNone/>
            </a:pPr>
            <a:r>
              <a:rPr lang="sv-SE" b="1" dirty="0">
                <a:solidFill>
                  <a:schemeClr val="bg1"/>
                </a:solidFill>
              </a:rPr>
              <a:t>Saker som är bra att veta:</a:t>
            </a:r>
          </a:p>
          <a:p>
            <a:pPr>
              <a:buClr>
                <a:schemeClr val="bg1"/>
              </a:buClr>
            </a:pPr>
            <a:r>
              <a:rPr lang="sv-SE" dirty="0">
                <a:solidFill>
                  <a:schemeClr val="bg1"/>
                </a:solidFill>
              </a:rPr>
              <a:t>Ord som kan anses svåra eller behöva diskuteras är understrukna och finns förklarade i presentationens anteckningar på sidan. </a:t>
            </a:r>
          </a:p>
          <a:p>
            <a:pPr>
              <a:buClr>
                <a:schemeClr val="bg1"/>
              </a:buClr>
            </a:pPr>
            <a:r>
              <a:rPr lang="sv-SE" dirty="0">
                <a:solidFill>
                  <a:schemeClr val="bg1"/>
                </a:solidFill>
              </a:rPr>
              <a:t>Många av sidorna har animationer. Har du en äldre version av Powerpoint så rekommenderar vi att du använder den medföljdande PDF-filen.</a:t>
            </a:r>
          </a:p>
          <a:p>
            <a:pPr>
              <a:buClr>
                <a:schemeClr val="bg1"/>
              </a:buClr>
            </a:pPr>
            <a:endParaRPr lang="sv-SE" dirty="0">
              <a:solidFill>
                <a:schemeClr val="bg1"/>
              </a:solidFill>
            </a:endParaRPr>
          </a:p>
          <a:p>
            <a:pPr marL="0" indent="0">
              <a:buClr>
                <a:schemeClr val="bg1"/>
              </a:buClr>
              <a:buNone/>
            </a:pPr>
            <a:r>
              <a:rPr lang="sv-SE" i="1" dirty="0">
                <a:solidFill>
                  <a:schemeClr val="bg1"/>
                </a:solidFill>
              </a:rPr>
              <a:t>Om du hittar något i underlaget som behöver uppdateras eller ändras, kontrollera om det finns en ny version på vår hemsida eller kontakta </a:t>
            </a:r>
            <a:r>
              <a:rPr lang="sv-SE" u="sng" dirty="0">
                <a:solidFill>
                  <a:schemeClr val="bg1"/>
                </a:solidFill>
                <a:hlinkClick r:id="rId2">
                  <a:extLst>
                    <a:ext uri="{A12FA001-AC4F-418D-AE19-62706E023703}">
                      <ahyp:hlinkClr xmlns:ahyp="http://schemas.microsoft.com/office/drawing/2018/hyperlinkcolor" val="tx"/>
                    </a:ext>
                  </a:extLst>
                </a:hlinkClick>
              </a:rPr>
              <a:t>visit@sysav.se</a:t>
            </a:r>
            <a:endParaRPr lang="sv-SE" i="1" dirty="0">
              <a:solidFill>
                <a:schemeClr val="bg1"/>
              </a:solidFill>
            </a:endParaRPr>
          </a:p>
        </p:txBody>
      </p:sp>
    </p:spTree>
    <p:extLst>
      <p:ext uri="{BB962C8B-B14F-4D97-AF65-F5344CB8AC3E}">
        <p14:creationId xmlns:p14="http://schemas.microsoft.com/office/powerpoint/2010/main" val="33067355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FC6140-8CBA-2D4D-897D-1AB36A7CBD28}"/>
              </a:ext>
            </a:extLst>
          </p:cNvPr>
          <p:cNvSpPr/>
          <p:nvPr/>
        </p:nvSpPr>
        <p:spPr>
          <a:xfrm>
            <a:off x="0" y="4868883"/>
            <a:ext cx="12192000" cy="95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Title 1">
            <a:extLst>
              <a:ext uri="{FF2B5EF4-FFF2-40B4-BE49-F238E27FC236}">
                <a16:creationId xmlns:a16="http://schemas.microsoft.com/office/drawing/2014/main" id="{7ABCECFC-F1B7-A047-AC91-EF3EEB8BC4CE}"/>
              </a:ext>
            </a:extLst>
          </p:cNvPr>
          <p:cNvSpPr>
            <a:spLocks noGrp="1"/>
          </p:cNvSpPr>
          <p:nvPr>
            <p:ph type="title"/>
          </p:nvPr>
        </p:nvSpPr>
        <p:spPr>
          <a:xfrm>
            <a:off x="206332" y="5129154"/>
            <a:ext cx="1049977" cy="505688"/>
          </a:xfrm>
        </p:spPr>
        <p:txBody>
          <a:bodyPr>
            <a:normAutofit/>
          </a:bodyPr>
          <a:lstStyle/>
          <a:p>
            <a:r>
              <a:rPr lang="sv-SE" sz="2400" dirty="0"/>
              <a:t>1900</a:t>
            </a:r>
          </a:p>
        </p:txBody>
      </p:sp>
      <p:sp>
        <p:nvSpPr>
          <p:cNvPr id="6" name="Title 1">
            <a:extLst>
              <a:ext uri="{FF2B5EF4-FFF2-40B4-BE49-F238E27FC236}">
                <a16:creationId xmlns:a16="http://schemas.microsoft.com/office/drawing/2014/main" id="{E324F6F6-C20E-6A4D-B7A9-7EA52CF0AA08}"/>
              </a:ext>
            </a:extLst>
          </p:cNvPr>
          <p:cNvSpPr txBox="1">
            <a:spLocks/>
          </p:cNvSpPr>
          <p:nvPr/>
        </p:nvSpPr>
        <p:spPr>
          <a:xfrm>
            <a:off x="2041812"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1920</a:t>
            </a:r>
          </a:p>
        </p:txBody>
      </p:sp>
      <p:sp>
        <p:nvSpPr>
          <p:cNvPr id="7" name="Title 1">
            <a:extLst>
              <a:ext uri="{FF2B5EF4-FFF2-40B4-BE49-F238E27FC236}">
                <a16:creationId xmlns:a16="http://schemas.microsoft.com/office/drawing/2014/main" id="{BC767430-A970-024F-A101-969B387026C8}"/>
              </a:ext>
            </a:extLst>
          </p:cNvPr>
          <p:cNvSpPr txBox="1">
            <a:spLocks/>
          </p:cNvSpPr>
          <p:nvPr/>
        </p:nvSpPr>
        <p:spPr>
          <a:xfrm>
            <a:off x="4761372"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1950</a:t>
            </a:r>
          </a:p>
        </p:txBody>
      </p:sp>
      <p:sp>
        <p:nvSpPr>
          <p:cNvPr id="8" name="Title 1">
            <a:extLst>
              <a:ext uri="{FF2B5EF4-FFF2-40B4-BE49-F238E27FC236}">
                <a16:creationId xmlns:a16="http://schemas.microsoft.com/office/drawing/2014/main" id="{5DCB813B-0DCD-CA40-AF18-435CB0D16157}"/>
              </a:ext>
            </a:extLst>
          </p:cNvPr>
          <p:cNvSpPr txBox="1">
            <a:spLocks/>
          </p:cNvSpPr>
          <p:nvPr/>
        </p:nvSpPr>
        <p:spPr>
          <a:xfrm>
            <a:off x="5967337"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1960</a:t>
            </a:r>
          </a:p>
        </p:txBody>
      </p:sp>
      <p:sp>
        <p:nvSpPr>
          <p:cNvPr id="9" name="Title 1">
            <a:extLst>
              <a:ext uri="{FF2B5EF4-FFF2-40B4-BE49-F238E27FC236}">
                <a16:creationId xmlns:a16="http://schemas.microsoft.com/office/drawing/2014/main" id="{4735A1CF-DD09-2942-94E3-4CC16B158C17}"/>
              </a:ext>
            </a:extLst>
          </p:cNvPr>
          <p:cNvSpPr txBox="1">
            <a:spLocks/>
          </p:cNvSpPr>
          <p:nvPr/>
        </p:nvSpPr>
        <p:spPr>
          <a:xfrm>
            <a:off x="7369257"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1972</a:t>
            </a:r>
          </a:p>
        </p:txBody>
      </p:sp>
      <p:sp>
        <p:nvSpPr>
          <p:cNvPr id="10" name="Title 1">
            <a:extLst>
              <a:ext uri="{FF2B5EF4-FFF2-40B4-BE49-F238E27FC236}">
                <a16:creationId xmlns:a16="http://schemas.microsoft.com/office/drawing/2014/main" id="{AD5F438A-BD6D-7D45-8BD4-55622DAE2F6D}"/>
              </a:ext>
            </a:extLst>
          </p:cNvPr>
          <p:cNvSpPr txBox="1">
            <a:spLocks/>
          </p:cNvSpPr>
          <p:nvPr/>
        </p:nvSpPr>
        <p:spPr>
          <a:xfrm>
            <a:off x="8565821"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1980</a:t>
            </a:r>
          </a:p>
        </p:txBody>
      </p:sp>
      <p:sp>
        <p:nvSpPr>
          <p:cNvPr id="11" name="Title 1">
            <a:extLst>
              <a:ext uri="{FF2B5EF4-FFF2-40B4-BE49-F238E27FC236}">
                <a16:creationId xmlns:a16="http://schemas.microsoft.com/office/drawing/2014/main" id="{43EB94A5-434A-DC41-91BC-156DC000A3CC}"/>
              </a:ext>
            </a:extLst>
          </p:cNvPr>
          <p:cNvSpPr txBox="1">
            <a:spLocks/>
          </p:cNvSpPr>
          <p:nvPr/>
        </p:nvSpPr>
        <p:spPr>
          <a:xfrm>
            <a:off x="9762385"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1990</a:t>
            </a:r>
          </a:p>
        </p:txBody>
      </p:sp>
      <p:sp>
        <p:nvSpPr>
          <p:cNvPr id="12" name="Title 1">
            <a:extLst>
              <a:ext uri="{FF2B5EF4-FFF2-40B4-BE49-F238E27FC236}">
                <a16:creationId xmlns:a16="http://schemas.microsoft.com/office/drawing/2014/main" id="{24B67038-FE5A-C84F-A90D-A7E195C4B45C}"/>
              </a:ext>
            </a:extLst>
          </p:cNvPr>
          <p:cNvSpPr txBox="1">
            <a:spLocks/>
          </p:cNvSpPr>
          <p:nvPr/>
        </p:nvSpPr>
        <p:spPr>
          <a:xfrm>
            <a:off x="10935691"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2000</a:t>
            </a:r>
          </a:p>
        </p:txBody>
      </p:sp>
      <p:pic>
        <p:nvPicPr>
          <p:cNvPr id="14" name="Picture 13">
            <a:extLst>
              <a:ext uri="{FF2B5EF4-FFF2-40B4-BE49-F238E27FC236}">
                <a16:creationId xmlns:a16="http://schemas.microsoft.com/office/drawing/2014/main" id="{E6577C5A-2269-8149-9551-D8F93FDCF54F}"/>
              </a:ext>
            </a:extLst>
          </p:cNvPr>
          <p:cNvPicPr>
            <a:picLocks noChangeAspect="1"/>
          </p:cNvPicPr>
          <p:nvPr/>
        </p:nvPicPr>
        <p:blipFill>
          <a:blip r:embed="rId3"/>
          <a:stretch>
            <a:fillRect/>
          </a:stretch>
        </p:blipFill>
        <p:spPr>
          <a:xfrm>
            <a:off x="3550633" y="1695816"/>
            <a:ext cx="4178011" cy="2978037"/>
          </a:xfrm>
          <a:prstGeom prst="rect">
            <a:avLst/>
          </a:prstGeom>
        </p:spPr>
      </p:pic>
      <p:pic>
        <p:nvPicPr>
          <p:cNvPr id="15" name="Picture 14">
            <a:extLst>
              <a:ext uri="{FF2B5EF4-FFF2-40B4-BE49-F238E27FC236}">
                <a16:creationId xmlns:a16="http://schemas.microsoft.com/office/drawing/2014/main" id="{8176F2D9-5ECA-FA40-9569-7C8E8B7FB34F}"/>
              </a:ext>
            </a:extLst>
          </p:cNvPr>
          <p:cNvPicPr>
            <a:picLocks noChangeAspect="1"/>
          </p:cNvPicPr>
          <p:nvPr/>
        </p:nvPicPr>
        <p:blipFill>
          <a:blip r:embed="rId4"/>
          <a:stretch>
            <a:fillRect/>
          </a:stretch>
        </p:blipFill>
        <p:spPr>
          <a:xfrm rot="2713221">
            <a:off x="13695374" y="2409036"/>
            <a:ext cx="175866" cy="670743"/>
          </a:xfrm>
          <a:prstGeom prst="rect">
            <a:avLst/>
          </a:prstGeom>
        </p:spPr>
      </p:pic>
      <p:pic>
        <p:nvPicPr>
          <p:cNvPr id="16" name="Picture 15">
            <a:extLst>
              <a:ext uri="{FF2B5EF4-FFF2-40B4-BE49-F238E27FC236}">
                <a16:creationId xmlns:a16="http://schemas.microsoft.com/office/drawing/2014/main" id="{3D8E84FD-692B-AA4E-9A87-0DD061DD4BE7}"/>
              </a:ext>
            </a:extLst>
          </p:cNvPr>
          <p:cNvPicPr>
            <a:picLocks noChangeAspect="1"/>
          </p:cNvPicPr>
          <p:nvPr/>
        </p:nvPicPr>
        <p:blipFill>
          <a:blip r:embed="rId5"/>
          <a:stretch>
            <a:fillRect/>
          </a:stretch>
        </p:blipFill>
        <p:spPr>
          <a:xfrm rot="14663361">
            <a:off x="12446381" y="2445761"/>
            <a:ext cx="736600" cy="685800"/>
          </a:xfrm>
          <a:prstGeom prst="rect">
            <a:avLst/>
          </a:prstGeom>
        </p:spPr>
      </p:pic>
      <p:pic>
        <p:nvPicPr>
          <p:cNvPr id="17" name="Picture 16">
            <a:extLst>
              <a:ext uri="{FF2B5EF4-FFF2-40B4-BE49-F238E27FC236}">
                <a16:creationId xmlns:a16="http://schemas.microsoft.com/office/drawing/2014/main" id="{065EB20C-222C-354D-A89D-69B360BF9743}"/>
              </a:ext>
            </a:extLst>
          </p:cNvPr>
          <p:cNvPicPr>
            <a:picLocks noChangeAspect="1"/>
          </p:cNvPicPr>
          <p:nvPr/>
        </p:nvPicPr>
        <p:blipFill>
          <a:blip r:embed="rId6"/>
          <a:stretch>
            <a:fillRect/>
          </a:stretch>
        </p:blipFill>
        <p:spPr>
          <a:xfrm>
            <a:off x="12721787" y="1523694"/>
            <a:ext cx="392316" cy="784631"/>
          </a:xfrm>
          <a:prstGeom prst="rect">
            <a:avLst/>
          </a:prstGeom>
        </p:spPr>
      </p:pic>
      <p:sp>
        <p:nvSpPr>
          <p:cNvPr id="18" name="Title 1">
            <a:extLst>
              <a:ext uri="{FF2B5EF4-FFF2-40B4-BE49-F238E27FC236}">
                <a16:creationId xmlns:a16="http://schemas.microsoft.com/office/drawing/2014/main" id="{B3409DE9-39C2-6D40-804F-78868ACAF889}"/>
              </a:ext>
            </a:extLst>
          </p:cNvPr>
          <p:cNvSpPr txBox="1">
            <a:spLocks/>
          </p:cNvSpPr>
          <p:nvPr/>
        </p:nvSpPr>
        <p:spPr>
          <a:xfrm>
            <a:off x="563548" y="537400"/>
            <a:ext cx="4329086" cy="9266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500" dirty="0"/>
              <a:t>Städerna hade sophantering</a:t>
            </a:r>
          </a:p>
        </p:txBody>
      </p:sp>
    </p:spTree>
    <p:extLst>
      <p:ext uri="{BB962C8B-B14F-4D97-AF65-F5344CB8AC3E}">
        <p14:creationId xmlns:p14="http://schemas.microsoft.com/office/powerpoint/2010/main" val="2433598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0" presetClass="path" presetSubtype="0" accel="50000" decel="50000" fill="hold" nodeType="afterEffect">
                                  <p:stCondLst>
                                    <p:cond delay="0"/>
                                  </p:stCondLst>
                                  <p:childTnLst>
                                    <p:animMotion origin="layout" path="M -0.03256 -0.01621 C -0.08086 -0.04236 -0.12891 -0.06806 -0.18855 -0.06806 C -0.24818 -0.06806 -0.33829 -0.05486 -0.3905 -0.01621 C -0.44258 0.02268 -0.48165 0.13379 -0.50105 0.16435 " pathEditMode="relative" rAng="0" ptsTypes="AAAA">
                                      <p:cBhvr>
                                        <p:cTn id="11" dur="2000" fill="hold"/>
                                        <p:tgtEl>
                                          <p:spTgt spid="17"/>
                                        </p:tgtEl>
                                        <p:attrNameLst>
                                          <p:attrName>ppt_x</p:attrName>
                                          <p:attrName>ppt_y</p:attrName>
                                        </p:attrNameLst>
                                      </p:cBhvr>
                                      <p:rCtr x="-23424" y="6435"/>
                                    </p:animMotion>
                                  </p:childTnLst>
                                </p:cTn>
                              </p:par>
                            </p:childTnLst>
                          </p:cTn>
                        </p:par>
                        <p:par>
                          <p:cTn id="12" fill="hold">
                            <p:stCondLst>
                              <p:cond delay="3500"/>
                            </p:stCondLst>
                            <p:childTnLst>
                              <p:par>
                                <p:cTn id="13" presetID="0" presetClass="path" presetSubtype="0" accel="50000" decel="50000" fill="hold" nodeType="afterEffect">
                                  <p:stCondLst>
                                    <p:cond delay="0"/>
                                  </p:stCondLst>
                                  <p:childTnLst>
                                    <p:animMotion origin="layout" path="M -0.03333 -0.04004 C -0.0806 -0.08264 -0.1276 -0.125 -0.18515 -0.15185 C -0.24258 -0.1787 -0.32474 -0.22615 -0.37838 -0.20092 C -0.4319 -0.17546 -0.48164 -0.0456 -0.50677 -0.00023 C -0.5319 0.04468 -0.53047 0.05718 -0.52877 0.06991 " pathEditMode="relative" rAng="0" ptsTypes="AAAAA">
                                      <p:cBhvr>
                                        <p:cTn id="14" dur="2000" fill="hold"/>
                                        <p:tgtEl>
                                          <p:spTgt spid="16"/>
                                        </p:tgtEl>
                                        <p:attrNameLst>
                                          <p:attrName>ppt_x</p:attrName>
                                          <p:attrName>ppt_y</p:attrName>
                                        </p:attrNameLst>
                                      </p:cBhvr>
                                      <p:rCtr x="-24818" y="-2917"/>
                                    </p:animMotion>
                                  </p:childTnLst>
                                </p:cTn>
                              </p:par>
                            </p:childTnLst>
                          </p:cTn>
                        </p:par>
                        <p:par>
                          <p:cTn id="15" fill="hold">
                            <p:stCondLst>
                              <p:cond delay="5500"/>
                            </p:stCondLst>
                            <p:childTnLst>
                              <p:par>
                                <p:cTn id="16" presetID="0" presetClass="path" presetSubtype="0" accel="50000" decel="50000" fill="hold" nodeType="afterEffect">
                                  <p:stCondLst>
                                    <p:cond delay="0"/>
                                  </p:stCondLst>
                                  <p:childTnLst>
                                    <p:animMotion origin="layout" path="M 1.25E-6 -0.01389 C -0.04258 -0.08194 -0.08503 -0.15023 -0.13464 -0.18356 C -0.18412 -0.21713 -0.2487 -0.21713 -0.29714 -0.21481 C -0.34544 -0.21227 -0.38646 -0.21504 -0.42448 -0.16898 C -0.46276 -0.12315 -0.49453 -0.03102 -0.52604 0.06134 " pathEditMode="relative" rAng="0" ptsTypes="AAAAA">
                                      <p:cBhvr>
                                        <p:cTn id="17" dur="2000" fill="hold"/>
                                        <p:tgtEl>
                                          <p:spTgt spid="15"/>
                                        </p:tgtEl>
                                        <p:attrNameLst>
                                          <p:attrName>ppt_x</p:attrName>
                                          <p:attrName>ppt_y</p:attrName>
                                        </p:attrNameLst>
                                      </p:cBhvr>
                                      <p:rCtr x="-26302" y="-634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FC6140-8CBA-2D4D-897D-1AB36A7CBD28}"/>
              </a:ext>
            </a:extLst>
          </p:cNvPr>
          <p:cNvSpPr/>
          <p:nvPr/>
        </p:nvSpPr>
        <p:spPr>
          <a:xfrm>
            <a:off x="0" y="4868883"/>
            <a:ext cx="12192000" cy="95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Title 1">
            <a:extLst>
              <a:ext uri="{FF2B5EF4-FFF2-40B4-BE49-F238E27FC236}">
                <a16:creationId xmlns:a16="http://schemas.microsoft.com/office/drawing/2014/main" id="{7ABCECFC-F1B7-A047-AC91-EF3EEB8BC4CE}"/>
              </a:ext>
            </a:extLst>
          </p:cNvPr>
          <p:cNvSpPr>
            <a:spLocks noGrp="1"/>
          </p:cNvSpPr>
          <p:nvPr>
            <p:ph type="title"/>
          </p:nvPr>
        </p:nvSpPr>
        <p:spPr>
          <a:xfrm>
            <a:off x="206332" y="5129154"/>
            <a:ext cx="1049977" cy="505688"/>
          </a:xfrm>
        </p:spPr>
        <p:txBody>
          <a:bodyPr>
            <a:normAutofit/>
          </a:bodyPr>
          <a:lstStyle/>
          <a:p>
            <a:r>
              <a:rPr lang="sv-SE" sz="2400" dirty="0">
                <a:solidFill>
                  <a:schemeClr val="bg1">
                    <a:lumMod val="65000"/>
                  </a:schemeClr>
                </a:solidFill>
              </a:rPr>
              <a:t>1900</a:t>
            </a:r>
          </a:p>
        </p:txBody>
      </p:sp>
      <p:sp>
        <p:nvSpPr>
          <p:cNvPr id="6" name="Title 1">
            <a:extLst>
              <a:ext uri="{FF2B5EF4-FFF2-40B4-BE49-F238E27FC236}">
                <a16:creationId xmlns:a16="http://schemas.microsoft.com/office/drawing/2014/main" id="{E324F6F6-C20E-6A4D-B7A9-7EA52CF0AA08}"/>
              </a:ext>
            </a:extLst>
          </p:cNvPr>
          <p:cNvSpPr txBox="1">
            <a:spLocks/>
          </p:cNvSpPr>
          <p:nvPr/>
        </p:nvSpPr>
        <p:spPr>
          <a:xfrm>
            <a:off x="2041812"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t>1920</a:t>
            </a:r>
          </a:p>
        </p:txBody>
      </p:sp>
      <p:sp>
        <p:nvSpPr>
          <p:cNvPr id="7" name="Title 1">
            <a:extLst>
              <a:ext uri="{FF2B5EF4-FFF2-40B4-BE49-F238E27FC236}">
                <a16:creationId xmlns:a16="http://schemas.microsoft.com/office/drawing/2014/main" id="{BC767430-A970-024F-A101-969B387026C8}"/>
              </a:ext>
            </a:extLst>
          </p:cNvPr>
          <p:cNvSpPr txBox="1">
            <a:spLocks/>
          </p:cNvSpPr>
          <p:nvPr/>
        </p:nvSpPr>
        <p:spPr>
          <a:xfrm>
            <a:off x="4761372"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1950</a:t>
            </a:r>
          </a:p>
        </p:txBody>
      </p:sp>
      <p:sp>
        <p:nvSpPr>
          <p:cNvPr id="8" name="Title 1">
            <a:extLst>
              <a:ext uri="{FF2B5EF4-FFF2-40B4-BE49-F238E27FC236}">
                <a16:creationId xmlns:a16="http://schemas.microsoft.com/office/drawing/2014/main" id="{5DCB813B-0DCD-CA40-AF18-435CB0D16157}"/>
              </a:ext>
            </a:extLst>
          </p:cNvPr>
          <p:cNvSpPr txBox="1">
            <a:spLocks/>
          </p:cNvSpPr>
          <p:nvPr/>
        </p:nvSpPr>
        <p:spPr>
          <a:xfrm>
            <a:off x="5967337"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1960</a:t>
            </a:r>
          </a:p>
        </p:txBody>
      </p:sp>
      <p:sp>
        <p:nvSpPr>
          <p:cNvPr id="9" name="Title 1">
            <a:extLst>
              <a:ext uri="{FF2B5EF4-FFF2-40B4-BE49-F238E27FC236}">
                <a16:creationId xmlns:a16="http://schemas.microsoft.com/office/drawing/2014/main" id="{4735A1CF-DD09-2942-94E3-4CC16B158C17}"/>
              </a:ext>
            </a:extLst>
          </p:cNvPr>
          <p:cNvSpPr txBox="1">
            <a:spLocks/>
          </p:cNvSpPr>
          <p:nvPr/>
        </p:nvSpPr>
        <p:spPr>
          <a:xfrm>
            <a:off x="7369257"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1972</a:t>
            </a:r>
          </a:p>
        </p:txBody>
      </p:sp>
      <p:sp>
        <p:nvSpPr>
          <p:cNvPr id="10" name="Title 1">
            <a:extLst>
              <a:ext uri="{FF2B5EF4-FFF2-40B4-BE49-F238E27FC236}">
                <a16:creationId xmlns:a16="http://schemas.microsoft.com/office/drawing/2014/main" id="{AD5F438A-BD6D-7D45-8BD4-55622DAE2F6D}"/>
              </a:ext>
            </a:extLst>
          </p:cNvPr>
          <p:cNvSpPr txBox="1">
            <a:spLocks/>
          </p:cNvSpPr>
          <p:nvPr/>
        </p:nvSpPr>
        <p:spPr>
          <a:xfrm>
            <a:off x="8565821"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1980</a:t>
            </a:r>
          </a:p>
        </p:txBody>
      </p:sp>
      <p:sp>
        <p:nvSpPr>
          <p:cNvPr id="11" name="Title 1">
            <a:extLst>
              <a:ext uri="{FF2B5EF4-FFF2-40B4-BE49-F238E27FC236}">
                <a16:creationId xmlns:a16="http://schemas.microsoft.com/office/drawing/2014/main" id="{43EB94A5-434A-DC41-91BC-156DC000A3CC}"/>
              </a:ext>
            </a:extLst>
          </p:cNvPr>
          <p:cNvSpPr txBox="1">
            <a:spLocks/>
          </p:cNvSpPr>
          <p:nvPr/>
        </p:nvSpPr>
        <p:spPr>
          <a:xfrm>
            <a:off x="9762385"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1990</a:t>
            </a:r>
          </a:p>
        </p:txBody>
      </p:sp>
      <p:sp>
        <p:nvSpPr>
          <p:cNvPr id="12" name="Title 1">
            <a:extLst>
              <a:ext uri="{FF2B5EF4-FFF2-40B4-BE49-F238E27FC236}">
                <a16:creationId xmlns:a16="http://schemas.microsoft.com/office/drawing/2014/main" id="{24B67038-FE5A-C84F-A90D-A7E195C4B45C}"/>
              </a:ext>
            </a:extLst>
          </p:cNvPr>
          <p:cNvSpPr txBox="1">
            <a:spLocks/>
          </p:cNvSpPr>
          <p:nvPr/>
        </p:nvSpPr>
        <p:spPr>
          <a:xfrm>
            <a:off x="10935691"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2000</a:t>
            </a:r>
          </a:p>
        </p:txBody>
      </p:sp>
      <p:pic>
        <p:nvPicPr>
          <p:cNvPr id="15" name="Picture 14">
            <a:extLst>
              <a:ext uri="{FF2B5EF4-FFF2-40B4-BE49-F238E27FC236}">
                <a16:creationId xmlns:a16="http://schemas.microsoft.com/office/drawing/2014/main" id="{8176F2D9-5ECA-FA40-9569-7C8E8B7FB34F}"/>
              </a:ext>
            </a:extLst>
          </p:cNvPr>
          <p:cNvPicPr>
            <a:picLocks noChangeAspect="1"/>
          </p:cNvPicPr>
          <p:nvPr/>
        </p:nvPicPr>
        <p:blipFill>
          <a:blip r:embed="rId3"/>
          <a:stretch>
            <a:fillRect/>
          </a:stretch>
        </p:blipFill>
        <p:spPr>
          <a:xfrm rot="2713221">
            <a:off x="3535782" y="2876434"/>
            <a:ext cx="175866" cy="670743"/>
          </a:xfrm>
          <a:prstGeom prst="rect">
            <a:avLst/>
          </a:prstGeom>
        </p:spPr>
      </p:pic>
      <p:pic>
        <p:nvPicPr>
          <p:cNvPr id="16" name="Picture 15">
            <a:extLst>
              <a:ext uri="{FF2B5EF4-FFF2-40B4-BE49-F238E27FC236}">
                <a16:creationId xmlns:a16="http://schemas.microsoft.com/office/drawing/2014/main" id="{3D8E84FD-692B-AA4E-9A87-0DD061DD4BE7}"/>
              </a:ext>
            </a:extLst>
          </p:cNvPr>
          <p:cNvPicPr>
            <a:picLocks noChangeAspect="1"/>
          </p:cNvPicPr>
          <p:nvPr/>
        </p:nvPicPr>
        <p:blipFill>
          <a:blip r:embed="rId4"/>
          <a:stretch>
            <a:fillRect/>
          </a:stretch>
        </p:blipFill>
        <p:spPr>
          <a:xfrm rot="14663361">
            <a:off x="3415542" y="2868981"/>
            <a:ext cx="736600" cy="685800"/>
          </a:xfrm>
          <a:prstGeom prst="rect">
            <a:avLst/>
          </a:prstGeom>
        </p:spPr>
      </p:pic>
      <p:pic>
        <p:nvPicPr>
          <p:cNvPr id="17" name="Picture 16">
            <a:extLst>
              <a:ext uri="{FF2B5EF4-FFF2-40B4-BE49-F238E27FC236}">
                <a16:creationId xmlns:a16="http://schemas.microsoft.com/office/drawing/2014/main" id="{065EB20C-222C-354D-A89D-69B360BF9743}"/>
              </a:ext>
            </a:extLst>
          </p:cNvPr>
          <p:cNvPicPr>
            <a:picLocks noChangeAspect="1"/>
          </p:cNvPicPr>
          <p:nvPr/>
        </p:nvPicPr>
        <p:blipFill>
          <a:blip r:embed="rId5"/>
          <a:stretch>
            <a:fillRect/>
          </a:stretch>
        </p:blipFill>
        <p:spPr>
          <a:xfrm>
            <a:off x="4369056" y="2913158"/>
            <a:ext cx="392316" cy="784631"/>
          </a:xfrm>
          <a:prstGeom prst="rect">
            <a:avLst/>
          </a:prstGeom>
        </p:spPr>
      </p:pic>
      <p:pic>
        <p:nvPicPr>
          <p:cNvPr id="2" name="Picture 1">
            <a:extLst>
              <a:ext uri="{FF2B5EF4-FFF2-40B4-BE49-F238E27FC236}">
                <a16:creationId xmlns:a16="http://schemas.microsoft.com/office/drawing/2014/main" id="{9AFC893B-65DC-554E-8029-2CC3313124AF}"/>
              </a:ext>
            </a:extLst>
          </p:cNvPr>
          <p:cNvPicPr>
            <a:picLocks noChangeAspect="1"/>
          </p:cNvPicPr>
          <p:nvPr/>
        </p:nvPicPr>
        <p:blipFill>
          <a:blip r:embed="rId6"/>
          <a:srcRect/>
          <a:stretch/>
        </p:blipFill>
        <p:spPr>
          <a:xfrm>
            <a:off x="6754735" y="1727631"/>
            <a:ext cx="1229042" cy="2975983"/>
          </a:xfrm>
          <a:prstGeom prst="rect">
            <a:avLst/>
          </a:prstGeom>
        </p:spPr>
      </p:pic>
      <p:sp>
        <p:nvSpPr>
          <p:cNvPr id="13" name="Rectangle 12">
            <a:extLst>
              <a:ext uri="{FF2B5EF4-FFF2-40B4-BE49-F238E27FC236}">
                <a16:creationId xmlns:a16="http://schemas.microsoft.com/office/drawing/2014/main" id="{5BE0E513-2F72-FF4E-9385-5B1C110893E4}"/>
              </a:ext>
            </a:extLst>
          </p:cNvPr>
          <p:cNvSpPr/>
          <p:nvPr/>
        </p:nvSpPr>
        <p:spPr>
          <a:xfrm>
            <a:off x="3315432" y="2860604"/>
            <a:ext cx="1684888" cy="9968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3" name="Picture 2">
            <a:extLst>
              <a:ext uri="{FF2B5EF4-FFF2-40B4-BE49-F238E27FC236}">
                <a16:creationId xmlns:a16="http://schemas.microsoft.com/office/drawing/2014/main" id="{785C3BE9-16A9-9048-8C17-015927CBC661}"/>
              </a:ext>
            </a:extLst>
          </p:cNvPr>
          <p:cNvPicPr>
            <a:picLocks noChangeAspect="1"/>
          </p:cNvPicPr>
          <p:nvPr/>
        </p:nvPicPr>
        <p:blipFill>
          <a:blip r:embed="rId7"/>
          <a:srcRect/>
          <a:stretch/>
        </p:blipFill>
        <p:spPr>
          <a:xfrm>
            <a:off x="931512" y="2127250"/>
            <a:ext cx="4762500" cy="2603500"/>
          </a:xfrm>
          <a:prstGeom prst="rect">
            <a:avLst/>
          </a:prstGeom>
        </p:spPr>
      </p:pic>
      <p:sp>
        <p:nvSpPr>
          <p:cNvPr id="18" name="Title 1">
            <a:extLst>
              <a:ext uri="{FF2B5EF4-FFF2-40B4-BE49-F238E27FC236}">
                <a16:creationId xmlns:a16="http://schemas.microsoft.com/office/drawing/2014/main" id="{0B7F9369-A170-F047-A6CE-5448B5F4CF30}"/>
              </a:ext>
            </a:extLst>
          </p:cNvPr>
          <p:cNvSpPr txBox="1">
            <a:spLocks/>
          </p:cNvSpPr>
          <p:nvPr/>
        </p:nvSpPr>
        <p:spPr>
          <a:xfrm>
            <a:off x="7558114" y="537400"/>
            <a:ext cx="4257834" cy="9266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500" dirty="0"/>
              <a:t>Insamling och förbränning</a:t>
            </a:r>
          </a:p>
        </p:txBody>
      </p:sp>
    </p:spTree>
    <p:extLst>
      <p:ext uri="{BB962C8B-B14F-4D97-AF65-F5344CB8AC3E}">
        <p14:creationId xmlns:p14="http://schemas.microsoft.com/office/powerpoint/2010/main" val="3366516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0" presetClass="path" presetSubtype="0" accel="50000" decel="50000" fill="hold" nodeType="afterEffect">
                                  <p:stCondLst>
                                    <p:cond delay="0"/>
                                  </p:stCondLst>
                                  <p:childTnLst>
                                    <p:animMotion origin="layout" path="M -0.00469 -0.03148 C 0.01718 -0.1551 0.03906 -0.27894 0.08646 -0.32894 C 0.13372 -0.37871 0.24466 -0.4 0.27916 -0.33079 C 0.31354 -0.26181 0.29127 0.01828 0.29297 0.08565 " pathEditMode="relative" ptsTypes="AAAA">
                                      <p:cBhvr>
                                        <p:cTn id="11" dur="2000" fill="hold"/>
                                        <p:tgtEl>
                                          <p:spTgt spid="16"/>
                                        </p:tgtEl>
                                        <p:attrNameLst>
                                          <p:attrName>ppt_x</p:attrName>
                                          <p:attrName>ppt_y</p:attrName>
                                        </p:attrNameLst>
                                      </p:cBhvr>
                                    </p:animMotion>
                                  </p:childTnLst>
                                </p:cTn>
                              </p:par>
                            </p:childTnLst>
                          </p:cTn>
                        </p:par>
                        <p:par>
                          <p:cTn id="12" fill="hold">
                            <p:stCondLst>
                              <p:cond delay="3000"/>
                            </p:stCondLst>
                            <p:childTnLst>
                              <p:par>
                                <p:cTn id="13" presetID="0" presetClass="path" presetSubtype="0" accel="50000" decel="50000" fill="hold" nodeType="afterEffect">
                                  <p:stCondLst>
                                    <p:cond delay="0"/>
                                  </p:stCondLst>
                                  <p:childTnLst>
                                    <p:animMotion origin="layout" path="M 0.00742 -0.00695 C 0.02578 -0.10278 0.04427 -0.19861 0.08242 -0.25093 C 0.12044 -0.30324 0.20143 -0.32755 0.2358 -0.32084 C 0.27018 -0.31389 0.27838 -0.26435 0.28893 -0.20996 C 0.29947 -0.15556 0.29856 -0.02848 0.29934 0.00555 " pathEditMode="relative" ptsTypes="AAAAA">
                                      <p:cBhvr>
                                        <p:cTn id="14" dur="2000" fill="hold"/>
                                        <p:tgtEl>
                                          <p:spTgt spid="15"/>
                                        </p:tgtEl>
                                        <p:attrNameLst>
                                          <p:attrName>ppt_x</p:attrName>
                                          <p:attrName>ppt_y</p:attrName>
                                        </p:attrNameLst>
                                      </p:cBhvr>
                                    </p:animMotion>
                                  </p:childTnLst>
                                </p:cTn>
                              </p:par>
                            </p:childTnLst>
                          </p:cTn>
                        </p:par>
                        <p:par>
                          <p:cTn id="15" fill="hold">
                            <p:stCondLst>
                              <p:cond delay="5000"/>
                            </p:stCondLst>
                            <p:childTnLst>
                              <p:par>
                                <p:cTn id="16" presetID="0" presetClass="path" presetSubtype="0" accel="50000" decel="50000" fill="hold" nodeType="afterEffect">
                                  <p:stCondLst>
                                    <p:cond delay="0"/>
                                  </p:stCondLst>
                                  <p:childTnLst>
                                    <p:animMotion origin="layout" path="M -0.02708 -0.04305 C -0.02839 -0.09236 -0.02982 -0.14166 -0.01094 -0.18263 C 0.00794 -0.22361 0.04674 -0.27222 0.08594 -0.28935 C 0.12513 -0.30625 0.19857 -0.32615 0.22435 -0.28518 C 0.25013 -0.24421 0.24531 -0.14375 0.24049 -0.04305 " pathEditMode="relative" ptsTypes="AAAAA">
                                      <p:cBhvr>
                                        <p:cTn id="17" dur="2000" fill="hold"/>
                                        <p:tgtEl>
                                          <p:spTgt spid="1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FC6140-8CBA-2D4D-897D-1AB36A7CBD28}"/>
              </a:ext>
            </a:extLst>
          </p:cNvPr>
          <p:cNvSpPr/>
          <p:nvPr/>
        </p:nvSpPr>
        <p:spPr>
          <a:xfrm>
            <a:off x="0" y="4868883"/>
            <a:ext cx="12192000" cy="95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Title 1">
            <a:extLst>
              <a:ext uri="{FF2B5EF4-FFF2-40B4-BE49-F238E27FC236}">
                <a16:creationId xmlns:a16="http://schemas.microsoft.com/office/drawing/2014/main" id="{7ABCECFC-F1B7-A047-AC91-EF3EEB8BC4CE}"/>
              </a:ext>
            </a:extLst>
          </p:cNvPr>
          <p:cNvSpPr>
            <a:spLocks noGrp="1"/>
          </p:cNvSpPr>
          <p:nvPr>
            <p:ph type="title"/>
          </p:nvPr>
        </p:nvSpPr>
        <p:spPr>
          <a:xfrm>
            <a:off x="206332" y="5129154"/>
            <a:ext cx="1049977" cy="505688"/>
          </a:xfrm>
        </p:spPr>
        <p:txBody>
          <a:bodyPr>
            <a:normAutofit/>
          </a:bodyPr>
          <a:lstStyle/>
          <a:p>
            <a:r>
              <a:rPr lang="sv-SE" sz="2400" dirty="0">
                <a:solidFill>
                  <a:schemeClr val="bg1">
                    <a:lumMod val="65000"/>
                  </a:schemeClr>
                </a:solidFill>
              </a:rPr>
              <a:t>1900</a:t>
            </a:r>
          </a:p>
        </p:txBody>
      </p:sp>
      <p:sp>
        <p:nvSpPr>
          <p:cNvPr id="6" name="Title 1">
            <a:extLst>
              <a:ext uri="{FF2B5EF4-FFF2-40B4-BE49-F238E27FC236}">
                <a16:creationId xmlns:a16="http://schemas.microsoft.com/office/drawing/2014/main" id="{E324F6F6-C20E-6A4D-B7A9-7EA52CF0AA08}"/>
              </a:ext>
            </a:extLst>
          </p:cNvPr>
          <p:cNvSpPr txBox="1">
            <a:spLocks/>
          </p:cNvSpPr>
          <p:nvPr/>
        </p:nvSpPr>
        <p:spPr>
          <a:xfrm>
            <a:off x="2041812"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1920</a:t>
            </a:r>
          </a:p>
        </p:txBody>
      </p:sp>
      <p:sp>
        <p:nvSpPr>
          <p:cNvPr id="7" name="Title 1">
            <a:extLst>
              <a:ext uri="{FF2B5EF4-FFF2-40B4-BE49-F238E27FC236}">
                <a16:creationId xmlns:a16="http://schemas.microsoft.com/office/drawing/2014/main" id="{BC767430-A970-024F-A101-969B387026C8}"/>
              </a:ext>
            </a:extLst>
          </p:cNvPr>
          <p:cNvSpPr txBox="1">
            <a:spLocks/>
          </p:cNvSpPr>
          <p:nvPr/>
        </p:nvSpPr>
        <p:spPr>
          <a:xfrm>
            <a:off x="4761372"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t>1950</a:t>
            </a:r>
          </a:p>
        </p:txBody>
      </p:sp>
      <p:sp>
        <p:nvSpPr>
          <p:cNvPr id="8" name="Title 1">
            <a:extLst>
              <a:ext uri="{FF2B5EF4-FFF2-40B4-BE49-F238E27FC236}">
                <a16:creationId xmlns:a16="http://schemas.microsoft.com/office/drawing/2014/main" id="{5DCB813B-0DCD-CA40-AF18-435CB0D16157}"/>
              </a:ext>
            </a:extLst>
          </p:cNvPr>
          <p:cNvSpPr txBox="1">
            <a:spLocks/>
          </p:cNvSpPr>
          <p:nvPr/>
        </p:nvSpPr>
        <p:spPr>
          <a:xfrm>
            <a:off x="5967337"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1960</a:t>
            </a:r>
          </a:p>
        </p:txBody>
      </p:sp>
      <p:sp>
        <p:nvSpPr>
          <p:cNvPr id="9" name="Title 1">
            <a:extLst>
              <a:ext uri="{FF2B5EF4-FFF2-40B4-BE49-F238E27FC236}">
                <a16:creationId xmlns:a16="http://schemas.microsoft.com/office/drawing/2014/main" id="{4735A1CF-DD09-2942-94E3-4CC16B158C17}"/>
              </a:ext>
            </a:extLst>
          </p:cNvPr>
          <p:cNvSpPr txBox="1">
            <a:spLocks/>
          </p:cNvSpPr>
          <p:nvPr/>
        </p:nvSpPr>
        <p:spPr>
          <a:xfrm>
            <a:off x="7369257"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1972</a:t>
            </a:r>
          </a:p>
        </p:txBody>
      </p:sp>
      <p:sp>
        <p:nvSpPr>
          <p:cNvPr id="10" name="Title 1">
            <a:extLst>
              <a:ext uri="{FF2B5EF4-FFF2-40B4-BE49-F238E27FC236}">
                <a16:creationId xmlns:a16="http://schemas.microsoft.com/office/drawing/2014/main" id="{AD5F438A-BD6D-7D45-8BD4-55622DAE2F6D}"/>
              </a:ext>
            </a:extLst>
          </p:cNvPr>
          <p:cNvSpPr txBox="1">
            <a:spLocks/>
          </p:cNvSpPr>
          <p:nvPr/>
        </p:nvSpPr>
        <p:spPr>
          <a:xfrm>
            <a:off x="8565821"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1980</a:t>
            </a:r>
          </a:p>
        </p:txBody>
      </p:sp>
      <p:sp>
        <p:nvSpPr>
          <p:cNvPr id="11" name="Title 1">
            <a:extLst>
              <a:ext uri="{FF2B5EF4-FFF2-40B4-BE49-F238E27FC236}">
                <a16:creationId xmlns:a16="http://schemas.microsoft.com/office/drawing/2014/main" id="{43EB94A5-434A-DC41-91BC-156DC000A3CC}"/>
              </a:ext>
            </a:extLst>
          </p:cNvPr>
          <p:cNvSpPr txBox="1">
            <a:spLocks/>
          </p:cNvSpPr>
          <p:nvPr/>
        </p:nvSpPr>
        <p:spPr>
          <a:xfrm>
            <a:off x="9762385"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1990</a:t>
            </a:r>
          </a:p>
        </p:txBody>
      </p:sp>
      <p:sp>
        <p:nvSpPr>
          <p:cNvPr id="12" name="Title 1">
            <a:extLst>
              <a:ext uri="{FF2B5EF4-FFF2-40B4-BE49-F238E27FC236}">
                <a16:creationId xmlns:a16="http://schemas.microsoft.com/office/drawing/2014/main" id="{24B67038-FE5A-C84F-A90D-A7E195C4B45C}"/>
              </a:ext>
            </a:extLst>
          </p:cNvPr>
          <p:cNvSpPr txBox="1">
            <a:spLocks/>
          </p:cNvSpPr>
          <p:nvPr/>
        </p:nvSpPr>
        <p:spPr>
          <a:xfrm>
            <a:off x="10935691"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2000</a:t>
            </a:r>
          </a:p>
        </p:txBody>
      </p:sp>
      <p:pic>
        <p:nvPicPr>
          <p:cNvPr id="14" name="Picture 13">
            <a:extLst>
              <a:ext uri="{FF2B5EF4-FFF2-40B4-BE49-F238E27FC236}">
                <a16:creationId xmlns:a16="http://schemas.microsoft.com/office/drawing/2014/main" id="{3A2CC4B1-EB27-0646-A77A-35AAFA79EDF8}"/>
              </a:ext>
            </a:extLst>
          </p:cNvPr>
          <p:cNvPicPr>
            <a:picLocks noChangeAspect="1"/>
          </p:cNvPicPr>
          <p:nvPr/>
        </p:nvPicPr>
        <p:blipFill>
          <a:blip r:embed="rId3"/>
          <a:stretch>
            <a:fillRect/>
          </a:stretch>
        </p:blipFill>
        <p:spPr>
          <a:xfrm>
            <a:off x="2964961" y="1323119"/>
            <a:ext cx="1930595" cy="3463129"/>
          </a:xfrm>
          <a:prstGeom prst="rect">
            <a:avLst/>
          </a:prstGeom>
        </p:spPr>
      </p:pic>
      <p:pic>
        <p:nvPicPr>
          <p:cNvPr id="18" name="Picture 17">
            <a:extLst>
              <a:ext uri="{FF2B5EF4-FFF2-40B4-BE49-F238E27FC236}">
                <a16:creationId xmlns:a16="http://schemas.microsoft.com/office/drawing/2014/main" id="{C8BC0B9C-0D56-CD46-B339-BE9BFBACAA9F}"/>
              </a:ext>
            </a:extLst>
          </p:cNvPr>
          <p:cNvPicPr>
            <a:picLocks noChangeAspect="1"/>
          </p:cNvPicPr>
          <p:nvPr/>
        </p:nvPicPr>
        <p:blipFill>
          <a:blip r:embed="rId4"/>
          <a:stretch>
            <a:fillRect/>
          </a:stretch>
        </p:blipFill>
        <p:spPr>
          <a:xfrm>
            <a:off x="5791200" y="2971800"/>
            <a:ext cx="609600" cy="914400"/>
          </a:xfrm>
          <a:prstGeom prst="rect">
            <a:avLst/>
          </a:prstGeom>
        </p:spPr>
      </p:pic>
      <p:pic>
        <p:nvPicPr>
          <p:cNvPr id="19" name="Picture 18">
            <a:extLst>
              <a:ext uri="{FF2B5EF4-FFF2-40B4-BE49-F238E27FC236}">
                <a16:creationId xmlns:a16="http://schemas.microsoft.com/office/drawing/2014/main" id="{8BCEE8A2-AB70-7842-AFDF-4A6FECD0BBAC}"/>
              </a:ext>
            </a:extLst>
          </p:cNvPr>
          <p:cNvPicPr>
            <a:picLocks noChangeAspect="1"/>
          </p:cNvPicPr>
          <p:nvPr/>
        </p:nvPicPr>
        <p:blipFill>
          <a:blip r:embed="rId5"/>
          <a:stretch>
            <a:fillRect/>
          </a:stretch>
        </p:blipFill>
        <p:spPr>
          <a:xfrm>
            <a:off x="5346700" y="1223158"/>
            <a:ext cx="1054100" cy="1219200"/>
          </a:xfrm>
          <a:prstGeom prst="rect">
            <a:avLst/>
          </a:prstGeom>
        </p:spPr>
      </p:pic>
      <p:pic>
        <p:nvPicPr>
          <p:cNvPr id="20" name="Picture 19">
            <a:extLst>
              <a:ext uri="{FF2B5EF4-FFF2-40B4-BE49-F238E27FC236}">
                <a16:creationId xmlns:a16="http://schemas.microsoft.com/office/drawing/2014/main" id="{41576F66-7C34-854A-9A9A-7EF2865BDC90}"/>
              </a:ext>
            </a:extLst>
          </p:cNvPr>
          <p:cNvPicPr>
            <a:picLocks noChangeAspect="1"/>
          </p:cNvPicPr>
          <p:nvPr/>
        </p:nvPicPr>
        <p:blipFill>
          <a:blip r:embed="rId6"/>
          <a:stretch>
            <a:fillRect/>
          </a:stretch>
        </p:blipFill>
        <p:spPr>
          <a:xfrm>
            <a:off x="4565356" y="770585"/>
            <a:ext cx="660400" cy="939800"/>
          </a:xfrm>
          <a:prstGeom prst="rect">
            <a:avLst/>
          </a:prstGeom>
        </p:spPr>
      </p:pic>
      <p:pic>
        <p:nvPicPr>
          <p:cNvPr id="21" name="Picture 20">
            <a:extLst>
              <a:ext uri="{FF2B5EF4-FFF2-40B4-BE49-F238E27FC236}">
                <a16:creationId xmlns:a16="http://schemas.microsoft.com/office/drawing/2014/main" id="{A44AA7E2-FF3F-8344-9F21-F97A8EE8AB95}"/>
              </a:ext>
            </a:extLst>
          </p:cNvPr>
          <p:cNvPicPr>
            <a:picLocks noChangeAspect="1"/>
          </p:cNvPicPr>
          <p:nvPr/>
        </p:nvPicPr>
        <p:blipFill>
          <a:blip r:embed="rId7"/>
          <a:stretch>
            <a:fillRect/>
          </a:stretch>
        </p:blipFill>
        <p:spPr>
          <a:xfrm>
            <a:off x="1768762" y="1832758"/>
            <a:ext cx="546100" cy="1079500"/>
          </a:xfrm>
          <a:prstGeom prst="rect">
            <a:avLst/>
          </a:prstGeom>
        </p:spPr>
      </p:pic>
      <p:pic>
        <p:nvPicPr>
          <p:cNvPr id="22" name="Picture 21">
            <a:extLst>
              <a:ext uri="{FF2B5EF4-FFF2-40B4-BE49-F238E27FC236}">
                <a16:creationId xmlns:a16="http://schemas.microsoft.com/office/drawing/2014/main" id="{B46BC4D2-19F3-4C43-B418-FE2D60D3A722}"/>
              </a:ext>
            </a:extLst>
          </p:cNvPr>
          <p:cNvPicPr>
            <a:picLocks noChangeAspect="1"/>
          </p:cNvPicPr>
          <p:nvPr/>
        </p:nvPicPr>
        <p:blipFill>
          <a:blip r:embed="rId8"/>
          <a:stretch>
            <a:fillRect/>
          </a:stretch>
        </p:blipFill>
        <p:spPr>
          <a:xfrm>
            <a:off x="2069317" y="740389"/>
            <a:ext cx="939800" cy="927100"/>
          </a:xfrm>
          <a:prstGeom prst="rect">
            <a:avLst/>
          </a:prstGeom>
        </p:spPr>
      </p:pic>
      <p:pic>
        <p:nvPicPr>
          <p:cNvPr id="24" name="Picture 23">
            <a:extLst>
              <a:ext uri="{FF2B5EF4-FFF2-40B4-BE49-F238E27FC236}">
                <a16:creationId xmlns:a16="http://schemas.microsoft.com/office/drawing/2014/main" id="{6E14D1F9-C437-4D43-AD01-E299F3E77DA9}"/>
              </a:ext>
            </a:extLst>
          </p:cNvPr>
          <p:cNvPicPr>
            <a:picLocks noChangeAspect="1"/>
          </p:cNvPicPr>
          <p:nvPr/>
        </p:nvPicPr>
        <p:blipFill>
          <a:blip r:embed="rId9"/>
          <a:stretch>
            <a:fillRect/>
          </a:stretch>
        </p:blipFill>
        <p:spPr>
          <a:xfrm>
            <a:off x="7009999" y="2707174"/>
            <a:ext cx="1765637" cy="1996439"/>
          </a:xfrm>
          <a:prstGeom prst="rect">
            <a:avLst/>
          </a:prstGeom>
        </p:spPr>
      </p:pic>
      <p:sp>
        <p:nvSpPr>
          <p:cNvPr id="25" name="Rectangle 24">
            <a:extLst>
              <a:ext uri="{FF2B5EF4-FFF2-40B4-BE49-F238E27FC236}">
                <a16:creationId xmlns:a16="http://schemas.microsoft.com/office/drawing/2014/main" id="{1753F646-862C-4B44-A534-C44AC6DB491D}"/>
              </a:ext>
            </a:extLst>
          </p:cNvPr>
          <p:cNvSpPr/>
          <p:nvPr/>
        </p:nvSpPr>
        <p:spPr>
          <a:xfrm>
            <a:off x="6794695" y="2442358"/>
            <a:ext cx="2250831" cy="23438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3" name="Title 1">
            <a:extLst>
              <a:ext uri="{FF2B5EF4-FFF2-40B4-BE49-F238E27FC236}">
                <a16:creationId xmlns:a16="http://schemas.microsoft.com/office/drawing/2014/main" id="{3D08D53E-A1F5-ED46-81D4-612CB2B63CFE}"/>
              </a:ext>
            </a:extLst>
          </p:cNvPr>
          <p:cNvSpPr txBox="1">
            <a:spLocks/>
          </p:cNvSpPr>
          <p:nvPr/>
        </p:nvSpPr>
        <p:spPr>
          <a:xfrm>
            <a:off x="7558114" y="537400"/>
            <a:ext cx="3747195" cy="9266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500" dirty="0"/>
              <a:t>Bättre levnadsstandard</a:t>
            </a:r>
          </a:p>
        </p:txBody>
      </p:sp>
    </p:spTree>
    <p:extLst>
      <p:ext uri="{BB962C8B-B14F-4D97-AF65-F5344CB8AC3E}">
        <p14:creationId xmlns:p14="http://schemas.microsoft.com/office/powerpoint/2010/main" val="2849389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fltVal val="0"/>
                                          </p:val>
                                        </p:tav>
                                        <p:tav tm="100000">
                                          <p:val>
                                            <p:strVal val="#ppt_w"/>
                                          </p:val>
                                        </p:tav>
                                      </p:tavLst>
                                    </p:anim>
                                    <p:anim calcmode="lin" valueType="num">
                                      <p:cBhvr>
                                        <p:cTn id="13" dur="1000" fill="hold"/>
                                        <p:tgtEl>
                                          <p:spTgt spid="22"/>
                                        </p:tgtEl>
                                        <p:attrNameLst>
                                          <p:attrName>ppt_h</p:attrName>
                                        </p:attrNameLst>
                                      </p:cBhvr>
                                      <p:tavLst>
                                        <p:tav tm="0">
                                          <p:val>
                                            <p:fltVal val="0"/>
                                          </p:val>
                                        </p:tav>
                                        <p:tav tm="100000">
                                          <p:val>
                                            <p:strVal val="#ppt_h"/>
                                          </p:val>
                                        </p:tav>
                                      </p:tavLst>
                                    </p:anim>
                                    <p:animEffect transition="in" filter="fade">
                                      <p:cBhvr>
                                        <p:cTn id="14" dur="1000"/>
                                        <p:tgtEl>
                                          <p:spTgt spid="22"/>
                                        </p:tgtEl>
                                      </p:cBhvr>
                                    </p:animEffect>
                                  </p:childTnLst>
                                </p:cTn>
                              </p:par>
                            </p:childTnLst>
                          </p:cTn>
                        </p:par>
                        <p:par>
                          <p:cTn id="15" fill="hold">
                            <p:stCondLst>
                              <p:cond delay="2000"/>
                            </p:stCondLst>
                            <p:childTnLst>
                              <p:par>
                                <p:cTn id="16" presetID="53" presetClass="entr" presetSubtype="16"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1000" fill="hold"/>
                                        <p:tgtEl>
                                          <p:spTgt spid="21"/>
                                        </p:tgtEl>
                                        <p:attrNameLst>
                                          <p:attrName>ppt_w</p:attrName>
                                        </p:attrNameLst>
                                      </p:cBhvr>
                                      <p:tavLst>
                                        <p:tav tm="0">
                                          <p:val>
                                            <p:fltVal val="0"/>
                                          </p:val>
                                        </p:tav>
                                        <p:tav tm="100000">
                                          <p:val>
                                            <p:strVal val="#ppt_w"/>
                                          </p:val>
                                        </p:tav>
                                      </p:tavLst>
                                    </p:anim>
                                    <p:anim calcmode="lin" valueType="num">
                                      <p:cBhvr>
                                        <p:cTn id="19" dur="1000" fill="hold"/>
                                        <p:tgtEl>
                                          <p:spTgt spid="21"/>
                                        </p:tgtEl>
                                        <p:attrNameLst>
                                          <p:attrName>ppt_h</p:attrName>
                                        </p:attrNameLst>
                                      </p:cBhvr>
                                      <p:tavLst>
                                        <p:tav tm="0">
                                          <p:val>
                                            <p:fltVal val="0"/>
                                          </p:val>
                                        </p:tav>
                                        <p:tav tm="100000">
                                          <p:val>
                                            <p:strVal val="#ppt_h"/>
                                          </p:val>
                                        </p:tav>
                                      </p:tavLst>
                                    </p:anim>
                                    <p:animEffect transition="in" filter="fade">
                                      <p:cBhvr>
                                        <p:cTn id="20" dur="1000"/>
                                        <p:tgtEl>
                                          <p:spTgt spid="21"/>
                                        </p:tgtEl>
                                      </p:cBhvr>
                                    </p:animEffect>
                                  </p:childTnLst>
                                </p:cTn>
                              </p:par>
                            </p:childTnLst>
                          </p:cTn>
                        </p:par>
                        <p:par>
                          <p:cTn id="21" fill="hold">
                            <p:stCondLst>
                              <p:cond delay="3000"/>
                            </p:stCondLst>
                            <p:childTnLst>
                              <p:par>
                                <p:cTn id="22" presetID="53" presetClass="entr" presetSubtype="16"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1000" fill="hold"/>
                                        <p:tgtEl>
                                          <p:spTgt spid="20"/>
                                        </p:tgtEl>
                                        <p:attrNameLst>
                                          <p:attrName>ppt_w</p:attrName>
                                        </p:attrNameLst>
                                      </p:cBhvr>
                                      <p:tavLst>
                                        <p:tav tm="0">
                                          <p:val>
                                            <p:fltVal val="0"/>
                                          </p:val>
                                        </p:tav>
                                        <p:tav tm="100000">
                                          <p:val>
                                            <p:strVal val="#ppt_w"/>
                                          </p:val>
                                        </p:tav>
                                      </p:tavLst>
                                    </p:anim>
                                    <p:anim calcmode="lin" valueType="num">
                                      <p:cBhvr>
                                        <p:cTn id="25" dur="1000" fill="hold"/>
                                        <p:tgtEl>
                                          <p:spTgt spid="20"/>
                                        </p:tgtEl>
                                        <p:attrNameLst>
                                          <p:attrName>ppt_h</p:attrName>
                                        </p:attrNameLst>
                                      </p:cBhvr>
                                      <p:tavLst>
                                        <p:tav tm="0">
                                          <p:val>
                                            <p:fltVal val="0"/>
                                          </p:val>
                                        </p:tav>
                                        <p:tav tm="100000">
                                          <p:val>
                                            <p:strVal val="#ppt_h"/>
                                          </p:val>
                                        </p:tav>
                                      </p:tavLst>
                                    </p:anim>
                                    <p:animEffect transition="in" filter="fade">
                                      <p:cBhvr>
                                        <p:cTn id="26" dur="1000"/>
                                        <p:tgtEl>
                                          <p:spTgt spid="20"/>
                                        </p:tgtEl>
                                      </p:cBhvr>
                                    </p:animEffect>
                                  </p:childTnLst>
                                </p:cTn>
                              </p:par>
                            </p:childTnLst>
                          </p:cTn>
                        </p:par>
                        <p:par>
                          <p:cTn id="27" fill="hold">
                            <p:stCondLst>
                              <p:cond delay="4000"/>
                            </p:stCondLst>
                            <p:childTnLst>
                              <p:par>
                                <p:cTn id="28" presetID="53" presetClass="entr" presetSubtype="16"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ppt_w</p:attrName>
                                        </p:attrNameLst>
                                      </p:cBhvr>
                                      <p:tavLst>
                                        <p:tav tm="0">
                                          <p:val>
                                            <p:fltVal val="0"/>
                                          </p:val>
                                        </p:tav>
                                        <p:tav tm="100000">
                                          <p:val>
                                            <p:strVal val="#ppt_w"/>
                                          </p:val>
                                        </p:tav>
                                      </p:tavLst>
                                    </p:anim>
                                    <p:anim calcmode="lin" valueType="num">
                                      <p:cBhvr>
                                        <p:cTn id="31" dur="1000" fill="hold"/>
                                        <p:tgtEl>
                                          <p:spTgt spid="19"/>
                                        </p:tgtEl>
                                        <p:attrNameLst>
                                          <p:attrName>ppt_h</p:attrName>
                                        </p:attrNameLst>
                                      </p:cBhvr>
                                      <p:tavLst>
                                        <p:tav tm="0">
                                          <p:val>
                                            <p:fltVal val="0"/>
                                          </p:val>
                                        </p:tav>
                                        <p:tav tm="100000">
                                          <p:val>
                                            <p:strVal val="#ppt_h"/>
                                          </p:val>
                                        </p:tav>
                                      </p:tavLst>
                                    </p:anim>
                                    <p:animEffect transition="in" filter="fade">
                                      <p:cBhvr>
                                        <p:cTn id="32" dur="1000"/>
                                        <p:tgtEl>
                                          <p:spTgt spid="19"/>
                                        </p:tgtEl>
                                      </p:cBhvr>
                                    </p:animEffect>
                                  </p:childTnLst>
                                </p:cTn>
                              </p:par>
                            </p:childTnLst>
                          </p:cTn>
                        </p:par>
                        <p:par>
                          <p:cTn id="33" fill="hold">
                            <p:stCondLst>
                              <p:cond delay="5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1000" fill="hold"/>
                                        <p:tgtEl>
                                          <p:spTgt spid="18"/>
                                        </p:tgtEl>
                                        <p:attrNameLst>
                                          <p:attrName>ppt_w</p:attrName>
                                        </p:attrNameLst>
                                      </p:cBhvr>
                                      <p:tavLst>
                                        <p:tav tm="0">
                                          <p:val>
                                            <p:fltVal val="0"/>
                                          </p:val>
                                        </p:tav>
                                        <p:tav tm="100000">
                                          <p:val>
                                            <p:strVal val="#ppt_w"/>
                                          </p:val>
                                        </p:tav>
                                      </p:tavLst>
                                    </p:anim>
                                    <p:anim calcmode="lin" valueType="num">
                                      <p:cBhvr>
                                        <p:cTn id="37" dur="1000" fill="hold"/>
                                        <p:tgtEl>
                                          <p:spTgt spid="18"/>
                                        </p:tgtEl>
                                        <p:attrNameLst>
                                          <p:attrName>ppt_h</p:attrName>
                                        </p:attrNameLst>
                                      </p:cBhvr>
                                      <p:tavLst>
                                        <p:tav tm="0">
                                          <p:val>
                                            <p:fltVal val="0"/>
                                          </p:val>
                                        </p:tav>
                                        <p:tav tm="100000">
                                          <p:val>
                                            <p:strVal val="#ppt_h"/>
                                          </p:val>
                                        </p:tav>
                                      </p:tavLst>
                                    </p:anim>
                                    <p:animEffect transition="in" filter="fade">
                                      <p:cBhvr>
                                        <p:cTn id="38" dur="1000"/>
                                        <p:tgtEl>
                                          <p:spTgt spid="18"/>
                                        </p:tgtEl>
                                      </p:cBhvr>
                                    </p:animEffect>
                                  </p:childTnLst>
                                </p:cTn>
                              </p:par>
                            </p:childTnLst>
                          </p:cTn>
                        </p:par>
                        <p:par>
                          <p:cTn id="39" fill="hold">
                            <p:stCondLst>
                              <p:cond delay="6000"/>
                            </p:stCondLst>
                            <p:childTnLst>
                              <p:par>
                                <p:cTn id="40" presetID="1" presetClass="exit" presetSubtype="0" fill="hold" grpId="0" nodeType="afterEffect">
                                  <p:stCondLst>
                                    <p:cond delay="500"/>
                                  </p:stCondLst>
                                  <p:childTnLst>
                                    <p:set>
                                      <p:cBhvr>
                                        <p:cTn id="41" dur="1" fill="hold">
                                          <p:stCondLst>
                                            <p:cond delay="0"/>
                                          </p:stCondLst>
                                        </p:cTn>
                                        <p:tgtEl>
                                          <p:spTgt spid="25"/>
                                        </p:tgtEl>
                                        <p:attrNameLst>
                                          <p:attrName>style.visibility</p:attrName>
                                        </p:attrNameLst>
                                      </p:cBhvr>
                                      <p:to>
                                        <p:strVal val="hidden"/>
                                      </p:to>
                                    </p:set>
                                  </p:childTnLst>
                                </p:cTn>
                              </p:par>
                            </p:childTnLst>
                          </p:cTn>
                        </p:par>
                        <p:par>
                          <p:cTn id="42" fill="hold">
                            <p:stCondLst>
                              <p:cond delay="6500"/>
                            </p:stCondLst>
                            <p:childTnLst>
                              <p:par>
                                <p:cTn id="43" presetID="32" presetClass="emph" presetSubtype="0" repeatCount="5000" fill="hold" nodeType="afterEffect">
                                  <p:stCondLst>
                                    <p:cond delay="0"/>
                                  </p:stCondLst>
                                  <p:childTnLst>
                                    <p:animRot by="120000">
                                      <p:cBhvr>
                                        <p:cTn id="44" dur="100" fill="hold">
                                          <p:stCondLst>
                                            <p:cond delay="0"/>
                                          </p:stCondLst>
                                        </p:cTn>
                                        <p:tgtEl>
                                          <p:spTgt spid="24"/>
                                        </p:tgtEl>
                                        <p:attrNameLst>
                                          <p:attrName>r</p:attrName>
                                        </p:attrNameLst>
                                      </p:cBhvr>
                                    </p:animRot>
                                    <p:animRot by="-240000">
                                      <p:cBhvr>
                                        <p:cTn id="45" dur="200" fill="hold">
                                          <p:stCondLst>
                                            <p:cond delay="200"/>
                                          </p:stCondLst>
                                        </p:cTn>
                                        <p:tgtEl>
                                          <p:spTgt spid="24"/>
                                        </p:tgtEl>
                                        <p:attrNameLst>
                                          <p:attrName>r</p:attrName>
                                        </p:attrNameLst>
                                      </p:cBhvr>
                                    </p:animRot>
                                    <p:animRot by="240000">
                                      <p:cBhvr>
                                        <p:cTn id="46" dur="200" fill="hold">
                                          <p:stCondLst>
                                            <p:cond delay="400"/>
                                          </p:stCondLst>
                                        </p:cTn>
                                        <p:tgtEl>
                                          <p:spTgt spid="24"/>
                                        </p:tgtEl>
                                        <p:attrNameLst>
                                          <p:attrName>r</p:attrName>
                                        </p:attrNameLst>
                                      </p:cBhvr>
                                    </p:animRot>
                                    <p:animRot by="-240000">
                                      <p:cBhvr>
                                        <p:cTn id="47" dur="200" fill="hold">
                                          <p:stCondLst>
                                            <p:cond delay="600"/>
                                          </p:stCondLst>
                                        </p:cTn>
                                        <p:tgtEl>
                                          <p:spTgt spid="24"/>
                                        </p:tgtEl>
                                        <p:attrNameLst>
                                          <p:attrName>r</p:attrName>
                                        </p:attrNameLst>
                                      </p:cBhvr>
                                    </p:animRot>
                                    <p:animRot by="120000">
                                      <p:cBhvr>
                                        <p:cTn id="48" dur="200" fill="hold">
                                          <p:stCondLst>
                                            <p:cond delay="80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968BA58-639D-2A4D-B661-66471808BFE2}"/>
              </a:ext>
            </a:extLst>
          </p:cNvPr>
          <p:cNvPicPr>
            <a:picLocks noChangeAspect="1"/>
          </p:cNvPicPr>
          <p:nvPr/>
        </p:nvPicPr>
        <p:blipFill>
          <a:blip r:embed="rId3"/>
          <a:stretch>
            <a:fillRect/>
          </a:stretch>
        </p:blipFill>
        <p:spPr>
          <a:xfrm>
            <a:off x="889383" y="4888572"/>
            <a:ext cx="1686819" cy="1612181"/>
          </a:xfrm>
          <a:prstGeom prst="rect">
            <a:avLst/>
          </a:prstGeom>
        </p:spPr>
      </p:pic>
      <p:pic>
        <p:nvPicPr>
          <p:cNvPr id="29" name="Picture 28">
            <a:extLst>
              <a:ext uri="{FF2B5EF4-FFF2-40B4-BE49-F238E27FC236}">
                <a16:creationId xmlns:a16="http://schemas.microsoft.com/office/drawing/2014/main" id="{F2C35F2C-9E35-0146-B3CE-8D95BC6A0AC2}"/>
              </a:ext>
            </a:extLst>
          </p:cNvPr>
          <p:cNvPicPr>
            <a:picLocks noChangeAspect="1"/>
          </p:cNvPicPr>
          <p:nvPr/>
        </p:nvPicPr>
        <p:blipFill>
          <a:blip r:embed="rId3"/>
          <a:stretch>
            <a:fillRect/>
          </a:stretch>
        </p:blipFill>
        <p:spPr>
          <a:xfrm>
            <a:off x="2760386" y="4888572"/>
            <a:ext cx="1686819" cy="1612181"/>
          </a:xfrm>
          <a:prstGeom prst="rect">
            <a:avLst/>
          </a:prstGeom>
        </p:spPr>
      </p:pic>
      <p:pic>
        <p:nvPicPr>
          <p:cNvPr id="30" name="Picture 29">
            <a:extLst>
              <a:ext uri="{FF2B5EF4-FFF2-40B4-BE49-F238E27FC236}">
                <a16:creationId xmlns:a16="http://schemas.microsoft.com/office/drawing/2014/main" id="{52614A09-FEC7-A042-B52D-E73560090DF3}"/>
              </a:ext>
            </a:extLst>
          </p:cNvPr>
          <p:cNvPicPr>
            <a:picLocks noChangeAspect="1"/>
          </p:cNvPicPr>
          <p:nvPr/>
        </p:nvPicPr>
        <p:blipFill>
          <a:blip r:embed="rId3"/>
          <a:stretch>
            <a:fillRect/>
          </a:stretch>
        </p:blipFill>
        <p:spPr>
          <a:xfrm>
            <a:off x="4589186" y="4888572"/>
            <a:ext cx="1686819" cy="1612181"/>
          </a:xfrm>
          <a:prstGeom prst="rect">
            <a:avLst/>
          </a:prstGeom>
        </p:spPr>
      </p:pic>
      <p:pic>
        <p:nvPicPr>
          <p:cNvPr id="31" name="Picture 30">
            <a:extLst>
              <a:ext uri="{FF2B5EF4-FFF2-40B4-BE49-F238E27FC236}">
                <a16:creationId xmlns:a16="http://schemas.microsoft.com/office/drawing/2014/main" id="{5F832EB1-80F8-B148-A750-26FE3BEC31D2}"/>
              </a:ext>
            </a:extLst>
          </p:cNvPr>
          <p:cNvPicPr>
            <a:picLocks noChangeAspect="1"/>
          </p:cNvPicPr>
          <p:nvPr/>
        </p:nvPicPr>
        <p:blipFill>
          <a:blip r:embed="rId3"/>
          <a:stretch>
            <a:fillRect/>
          </a:stretch>
        </p:blipFill>
        <p:spPr>
          <a:xfrm>
            <a:off x="6882220" y="4888572"/>
            <a:ext cx="1686819" cy="1612181"/>
          </a:xfrm>
          <a:prstGeom prst="rect">
            <a:avLst/>
          </a:prstGeom>
        </p:spPr>
      </p:pic>
      <p:pic>
        <p:nvPicPr>
          <p:cNvPr id="32" name="Picture 31">
            <a:extLst>
              <a:ext uri="{FF2B5EF4-FFF2-40B4-BE49-F238E27FC236}">
                <a16:creationId xmlns:a16="http://schemas.microsoft.com/office/drawing/2014/main" id="{171520E9-CAB4-0B45-BEC4-D9F86B28C51C}"/>
              </a:ext>
            </a:extLst>
          </p:cNvPr>
          <p:cNvPicPr>
            <a:picLocks noChangeAspect="1"/>
          </p:cNvPicPr>
          <p:nvPr/>
        </p:nvPicPr>
        <p:blipFill>
          <a:blip r:embed="rId3"/>
          <a:stretch>
            <a:fillRect/>
          </a:stretch>
        </p:blipFill>
        <p:spPr>
          <a:xfrm>
            <a:off x="8626614" y="4888572"/>
            <a:ext cx="1686819" cy="1612181"/>
          </a:xfrm>
          <a:prstGeom prst="rect">
            <a:avLst/>
          </a:prstGeom>
        </p:spPr>
      </p:pic>
      <p:sp>
        <p:nvSpPr>
          <p:cNvPr id="16" name="Rectangle 15">
            <a:extLst>
              <a:ext uri="{FF2B5EF4-FFF2-40B4-BE49-F238E27FC236}">
                <a16:creationId xmlns:a16="http://schemas.microsoft.com/office/drawing/2014/main" id="{84C21470-27D1-4D4B-B882-6FB8C52B1B13}"/>
              </a:ext>
            </a:extLst>
          </p:cNvPr>
          <p:cNvSpPr/>
          <p:nvPr/>
        </p:nvSpPr>
        <p:spPr>
          <a:xfrm>
            <a:off x="323557" y="4882951"/>
            <a:ext cx="10612134" cy="16178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ectangle 3">
            <a:extLst>
              <a:ext uri="{FF2B5EF4-FFF2-40B4-BE49-F238E27FC236}">
                <a16:creationId xmlns:a16="http://schemas.microsoft.com/office/drawing/2014/main" id="{C6FC6140-8CBA-2D4D-897D-1AB36A7CBD28}"/>
              </a:ext>
            </a:extLst>
          </p:cNvPr>
          <p:cNvSpPr/>
          <p:nvPr/>
        </p:nvSpPr>
        <p:spPr>
          <a:xfrm>
            <a:off x="0" y="4868883"/>
            <a:ext cx="12192000" cy="95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Title 1">
            <a:extLst>
              <a:ext uri="{FF2B5EF4-FFF2-40B4-BE49-F238E27FC236}">
                <a16:creationId xmlns:a16="http://schemas.microsoft.com/office/drawing/2014/main" id="{7ABCECFC-F1B7-A047-AC91-EF3EEB8BC4CE}"/>
              </a:ext>
            </a:extLst>
          </p:cNvPr>
          <p:cNvSpPr>
            <a:spLocks noGrp="1"/>
          </p:cNvSpPr>
          <p:nvPr>
            <p:ph type="title"/>
          </p:nvPr>
        </p:nvSpPr>
        <p:spPr>
          <a:xfrm>
            <a:off x="206332" y="5129154"/>
            <a:ext cx="1049977" cy="505688"/>
          </a:xfrm>
        </p:spPr>
        <p:txBody>
          <a:bodyPr>
            <a:normAutofit/>
          </a:bodyPr>
          <a:lstStyle/>
          <a:p>
            <a:r>
              <a:rPr lang="sv-SE" sz="2400" dirty="0">
                <a:solidFill>
                  <a:schemeClr val="bg1">
                    <a:lumMod val="65000"/>
                  </a:schemeClr>
                </a:solidFill>
              </a:rPr>
              <a:t>1900</a:t>
            </a:r>
          </a:p>
        </p:txBody>
      </p:sp>
      <p:sp>
        <p:nvSpPr>
          <p:cNvPr id="6" name="Title 1">
            <a:extLst>
              <a:ext uri="{FF2B5EF4-FFF2-40B4-BE49-F238E27FC236}">
                <a16:creationId xmlns:a16="http://schemas.microsoft.com/office/drawing/2014/main" id="{E324F6F6-C20E-6A4D-B7A9-7EA52CF0AA08}"/>
              </a:ext>
            </a:extLst>
          </p:cNvPr>
          <p:cNvSpPr txBox="1">
            <a:spLocks/>
          </p:cNvSpPr>
          <p:nvPr/>
        </p:nvSpPr>
        <p:spPr>
          <a:xfrm>
            <a:off x="2041812"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1920</a:t>
            </a:r>
          </a:p>
        </p:txBody>
      </p:sp>
      <p:sp>
        <p:nvSpPr>
          <p:cNvPr id="7" name="Title 1">
            <a:extLst>
              <a:ext uri="{FF2B5EF4-FFF2-40B4-BE49-F238E27FC236}">
                <a16:creationId xmlns:a16="http://schemas.microsoft.com/office/drawing/2014/main" id="{BC767430-A970-024F-A101-969B387026C8}"/>
              </a:ext>
            </a:extLst>
          </p:cNvPr>
          <p:cNvSpPr txBox="1">
            <a:spLocks/>
          </p:cNvSpPr>
          <p:nvPr/>
        </p:nvSpPr>
        <p:spPr>
          <a:xfrm>
            <a:off x="4761372"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1950</a:t>
            </a:r>
          </a:p>
        </p:txBody>
      </p:sp>
      <p:sp>
        <p:nvSpPr>
          <p:cNvPr id="8" name="Title 1">
            <a:extLst>
              <a:ext uri="{FF2B5EF4-FFF2-40B4-BE49-F238E27FC236}">
                <a16:creationId xmlns:a16="http://schemas.microsoft.com/office/drawing/2014/main" id="{5DCB813B-0DCD-CA40-AF18-435CB0D16157}"/>
              </a:ext>
            </a:extLst>
          </p:cNvPr>
          <p:cNvSpPr txBox="1">
            <a:spLocks/>
          </p:cNvSpPr>
          <p:nvPr/>
        </p:nvSpPr>
        <p:spPr>
          <a:xfrm>
            <a:off x="5967337"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t>1960</a:t>
            </a:r>
          </a:p>
        </p:txBody>
      </p:sp>
      <p:sp>
        <p:nvSpPr>
          <p:cNvPr id="9" name="Title 1">
            <a:extLst>
              <a:ext uri="{FF2B5EF4-FFF2-40B4-BE49-F238E27FC236}">
                <a16:creationId xmlns:a16="http://schemas.microsoft.com/office/drawing/2014/main" id="{4735A1CF-DD09-2942-94E3-4CC16B158C17}"/>
              </a:ext>
            </a:extLst>
          </p:cNvPr>
          <p:cNvSpPr txBox="1">
            <a:spLocks/>
          </p:cNvSpPr>
          <p:nvPr/>
        </p:nvSpPr>
        <p:spPr>
          <a:xfrm>
            <a:off x="7369257"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1972</a:t>
            </a:r>
          </a:p>
        </p:txBody>
      </p:sp>
      <p:sp>
        <p:nvSpPr>
          <p:cNvPr id="10" name="Title 1">
            <a:extLst>
              <a:ext uri="{FF2B5EF4-FFF2-40B4-BE49-F238E27FC236}">
                <a16:creationId xmlns:a16="http://schemas.microsoft.com/office/drawing/2014/main" id="{AD5F438A-BD6D-7D45-8BD4-55622DAE2F6D}"/>
              </a:ext>
            </a:extLst>
          </p:cNvPr>
          <p:cNvSpPr txBox="1">
            <a:spLocks/>
          </p:cNvSpPr>
          <p:nvPr/>
        </p:nvSpPr>
        <p:spPr>
          <a:xfrm>
            <a:off x="8565821"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1980</a:t>
            </a:r>
          </a:p>
        </p:txBody>
      </p:sp>
      <p:sp>
        <p:nvSpPr>
          <p:cNvPr id="11" name="Title 1">
            <a:extLst>
              <a:ext uri="{FF2B5EF4-FFF2-40B4-BE49-F238E27FC236}">
                <a16:creationId xmlns:a16="http://schemas.microsoft.com/office/drawing/2014/main" id="{43EB94A5-434A-DC41-91BC-156DC000A3CC}"/>
              </a:ext>
            </a:extLst>
          </p:cNvPr>
          <p:cNvSpPr txBox="1">
            <a:spLocks/>
          </p:cNvSpPr>
          <p:nvPr/>
        </p:nvSpPr>
        <p:spPr>
          <a:xfrm>
            <a:off x="9762385"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1990</a:t>
            </a:r>
          </a:p>
        </p:txBody>
      </p:sp>
      <p:sp>
        <p:nvSpPr>
          <p:cNvPr id="12" name="Title 1">
            <a:extLst>
              <a:ext uri="{FF2B5EF4-FFF2-40B4-BE49-F238E27FC236}">
                <a16:creationId xmlns:a16="http://schemas.microsoft.com/office/drawing/2014/main" id="{24B67038-FE5A-C84F-A90D-A7E195C4B45C}"/>
              </a:ext>
            </a:extLst>
          </p:cNvPr>
          <p:cNvSpPr txBox="1">
            <a:spLocks/>
          </p:cNvSpPr>
          <p:nvPr/>
        </p:nvSpPr>
        <p:spPr>
          <a:xfrm>
            <a:off x="10935691"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2000</a:t>
            </a:r>
          </a:p>
        </p:txBody>
      </p:sp>
      <p:grpSp>
        <p:nvGrpSpPr>
          <p:cNvPr id="13" name="Group 12">
            <a:extLst>
              <a:ext uri="{FF2B5EF4-FFF2-40B4-BE49-F238E27FC236}">
                <a16:creationId xmlns:a16="http://schemas.microsoft.com/office/drawing/2014/main" id="{45146963-DD20-CF42-9EDB-D95B86BD793D}"/>
              </a:ext>
            </a:extLst>
          </p:cNvPr>
          <p:cNvGrpSpPr/>
          <p:nvPr/>
        </p:nvGrpSpPr>
        <p:grpSpPr>
          <a:xfrm>
            <a:off x="1759039" y="3051970"/>
            <a:ext cx="3527321" cy="1780974"/>
            <a:chOff x="1759039" y="3051970"/>
            <a:chExt cx="3527321" cy="1780974"/>
          </a:xfrm>
        </p:grpSpPr>
        <p:pic>
          <p:nvPicPr>
            <p:cNvPr id="3" name="Picture 2">
              <a:extLst>
                <a:ext uri="{FF2B5EF4-FFF2-40B4-BE49-F238E27FC236}">
                  <a16:creationId xmlns:a16="http://schemas.microsoft.com/office/drawing/2014/main" id="{878CACD4-AAFE-424E-84F7-98F86F0EA902}"/>
                </a:ext>
              </a:extLst>
            </p:cNvPr>
            <p:cNvPicPr>
              <a:picLocks noChangeAspect="1"/>
            </p:cNvPicPr>
            <p:nvPr/>
          </p:nvPicPr>
          <p:blipFill>
            <a:blip r:embed="rId4"/>
            <a:stretch>
              <a:fillRect/>
            </a:stretch>
          </p:blipFill>
          <p:spPr>
            <a:xfrm>
              <a:off x="1759039" y="3051970"/>
              <a:ext cx="1049977" cy="1780974"/>
            </a:xfrm>
            <a:prstGeom prst="rect">
              <a:avLst/>
            </a:prstGeom>
          </p:spPr>
        </p:pic>
        <p:pic>
          <p:nvPicPr>
            <p:cNvPr id="23" name="Picture 22">
              <a:extLst>
                <a:ext uri="{FF2B5EF4-FFF2-40B4-BE49-F238E27FC236}">
                  <a16:creationId xmlns:a16="http://schemas.microsoft.com/office/drawing/2014/main" id="{8D88DC98-506E-114F-B25E-59879BC78E56}"/>
                </a:ext>
              </a:extLst>
            </p:cNvPr>
            <p:cNvPicPr>
              <a:picLocks noChangeAspect="1"/>
            </p:cNvPicPr>
            <p:nvPr/>
          </p:nvPicPr>
          <p:blipFill>
            <a:blip r:embed="rId4"/>
            <a:stretch>
              <a:fillRect/>
            </a:stretch>
          </p:blipFill>
          <p:spPr>
            <a:xfrm>
              <a:off x="2940725" y="3051970"/>
              <a:ext cx="1049977" cy="1780974"/>
            </a:xfrm>
            <a:prstGeom prst="rect">
              <a:avLst/>
            </a:prstGeom>
          </p:spPr>
        </p:pic>
        <p:pic>
          <p:nvPicPr>
            <p:cNvPr id="26" name="Picture 25">
              <a:extLst>
                <a:ext uri="{FF2B5EF4-FFF2-40B4-BE49-F238E27FC236}">
                  <a16:creationId xmlns:a16="http://schemas.microsoft.com/office/drawing/2014/main" id="{BFA65A7A-6DAE-8D45-8FE4-DA8D8A3463A5}"/>
                </a:ext>
              </a:extLst>
            </p:cNvPr>
            <p:cNvPicPr>
              <a:picLocks noChangeAspect="1"/>
            </p:cNvPicPr>
            <p:nvPr/>
          </p:nvPicPr>
          <p:blipFill>
            <a:blip r:embed="rId4"/>
            <a:stretch>
              <a:fillRect/>
            </a:stretch>
          </p:blipFill>
          <p:spPr>
            <a:xfrm>
              <a:off x="4236383" y="3051970"/>
              <a:ext cx="1049977" cy="1780974"/>
            </a:xfrm>
            <a:prstGeom prst="rect">
              <a:avLst/>
            </a:prstGeom>
          </p:spPr>
        </p:pic>
      </p:grpSp>
      <p:grpSp>
        <p:nvGrpSpPr>
          <p:cNvPr id="15" name="Group 14">
            <a:extLst>
              <a:ext uri="{FF2B5EF4-FFF2-40B4-BE49-F238E27FC236}">
                <a16:creationId xmlns:a16="http://schemas.microsoft.com/office/drawing/2014/main" id="{3EC64560-99AF-7647-B36C-C6C818095632}"/>
              </a:ext>
            </a:extLst>
          </p:cNvPr>
          <p:cNvGrpSpPr/>
          <p:nvPr/>
        </p:nvGrpSpPr>
        <p:grpSpPr>
          <a:xfrm>
            <a:off x="7978389" y="3051970"/>
            <a:ext cx="2203528" cy="1780974"/>
            <a:chOff x="7978389" y="3051970"/>
            <a:chExt cx="2203528" cy="1780974"/>
          </a:xfrm>
        </p:grpSpPr>
        <p:pic>
          <p:nvPicPr>
            <p:cNvPr id="27" name="Picture 26">
              <a:extLst>
                <a:ext uri="{FF2B5EF4-FFF2-40B4-BE49-F238E27FC236}">
                  <a16:creationId xmlns:a16="http://schemas.microsoft.com/office/drawing/2014/main" id="{21D26F24-6BA1-F845-9790-957BFCDCE185}"/>
                </a:ext>
              </a:extLst>
            </p:cNvPr>
            <p:cNvPicPr>
              <a:picLocks noChangeAspect="1"/>
            </p:cNvPicPr>
            <p:nvPr/>
          </p:nvPicPr>
          <p:blipFill>
            <a:blip r:embed="rId4"/>
            <a:stretch>
              <a:fillRect/>
            </a:stretch>
          </p:blipFill>
          <p:spPr>
            <a:xfrm>
              <a:off x="7978389" y="3051970"/>
              <a:ext cx="1049977" cy="1780974"/>
            </a:xfrm>
            <a:prstGeom prst="rect">
              <a:avLst/>
            </a:prstGeom>
          </p:spPr>
        </p:pic>
        <p:pic>
          <p:nvPicPr>
            <p:cNvPr id="28" name="Picture 27">
              <a:extLst>
                <a:ext uri="{FF2B5EF4-FFF2-40B4-BE49-F238E27FC236}">
                  <a16:creationId xmlns:a16="http://schemas.microsoft.com/office/drawing/2014/main" id="{455916EE-E890-614B-AD89-9FF86C5ED84E}"/>
                </a:ext>
              </a:extLst>
            </p:cNvPr>
            <p:cNvPicPr>
              <a:picLocks noChangeAspect="1"/>
            </p:cNvPicPr>
            <p:nvPr/>
          </p:nvPicPr>
          <p:blipFill>
            <a:blip r:embed="rId4"/>
            <a:stretch>
              <a:fillRect/>
            </a:stretch>
          </p:blipFill>
          <p:spPr>
            <a:xfrm>
              <a:off x="9131940" y="3051970"/>
              <a:ext cx="1049977" cy="1780974"/>
            </a:xfrm>
            <a:prstGeom prst="rect">
              <a:avLst/>
            </a:prstGeom>
          </p:spPr>
        </p:pic>
      </p:grpSp>
      <p:pic>
        <p:nvPicPr>
          <p:cNvPr id="17" name="Picture 16">
            <a:extLst>
              <a:ext uri="{FF2B5EF4-FFF2-40B4-BE49-F238E27FC236}">
                <a16:creationId xmlns:a16="http://schemas.microsoft.com/office/drawing/2014/main" id="{DA80D98F-3218-8647-B517-FBB171C621E9}"/>
              </a:ext>
            </a:extLst>
          </p:cNvPr>
          <p:cNvPicPr>
            <a:picLocks noChangeAspect="1"/>
          </p:cNvPicPr>
          <p:nvPr/>
        </p:nvPicPr>
        <p:blipFill>
          <a:blip r:embed="rId5"/>
          <a:stretch>
            <a:fillRect/>
          </a:stretch>
        </p:blipFill>
        <p:spPr>
          <a:xfrm>
            <a:off x="7978389" y="3667682"/>
            <a:ext cx="1909733" cy="1165261"/>
          </a:xfrm>
          <a:prstGeom prst="rect">
            <a:avLst/>
          </a:prstGeom>
        </p:spPr>
      </p:pic>
      <p:pic>
        <p:nvPicPr>
          <p:cNvPr id="33" name="Picture 32">
            <a:extLst>
              <a:ext uri="{FF2B5EF4-FFF2-40B4-BE49-F238E27FC236}">
                <a16:creationId xmlns:a16="http://schemas.microsoft.com/office/drawing/2014/main" id="{B48465C1-2E5B-6042-9EBF-5FFB4DC6C861}"/>
              </a:ext>
            </a:extLst>
          </p:cNvPr>
          <p:cNvPicPr>
            <a:picLocks noChangeAspect="1"/>
          </p:cNvPicPr>
          <p:nvPr/>
        </p:nvPicPr>
        <p:blipFill>
          <a:blip r:embed="rId5"/>
          <a:stretch>
            <a:fillRect/>
          </a:stretch>
        </p:blipFill>
        <p:spPr>
          <a:xfrm>
            <a:off x="9961933" y="3667682"/>
            <a:ext cx="1909733" cy="1165261"/>
          </a:xfrm>
          <a:prstGeom prst="rect">
            <a:avLst/>
          </a:prstGeom>
        </p:spPr>
      </p:pic>
      <p:sp>
        <p:nvSpPr>
          <p:cNvPr id="34" name="Title 1">
            <a:extLst>
              <a:ext uri="{FF2B5EF4-FFF2-40B4-BE49-F238E27FC236}">
                <a16:creationId xmlns:a16="http://schemas.microsoft.com/office/drawing/2014/main" id="{84E7CA3B-F6DF-AA47-BCF2-2E0BC9F656A2}"/>
              </a:ext>
            </a:extLst>
          </p:cNvPr>
          <p:cNvSpPr txBox="1">
            <a:spLocks/>
          </p:cNvSpPr>
          <p:nvPr/>
        </p:nvSpPr>
        <p:spPr>
          <a:xfrm>
            <a:off x="693202" y="759835"/>
            <a:ext cx="4496315" cy="9266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pPr>
              <a:lnSpc>
                <a:spcPct val="120000"/>
              </a:lnSpc>
            </a:pPr>
            <a:r>
              <a:rPr lang="sv-SE" sz="2500" dirty="0"/>
              <a:t>Ekonomisk tillväxt, nybyggnad och byggavfall</a:t>
            </a:r>
          </a:p>
        </p:txBody>
      </p:sp>
    </p:spTree>
    <p:extLst>
      <p:ext uri="{BB962C8B-B14F-4D97-AF65-F5344CB8AC3E}">
        <p14:creationId xmlns:p14="http://schemas.microsoft.com/office/powerpoint/2010/main" val="2757135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xit" presetSubtype="0" fill="hold" nodeType="afterEffect">
                                  <p:stCondLst>
                                    <p:cond delay="0"/>
                                  </p:stCondLst>
                                  <p:childTnLst>
                                    <p:animEffect transition="out" filter="dissolve">
                                      <p:cBhvr>
                                        <p:cTn id="6" dur="1000"/>
                                        <p:tgtEl>
                                          <p:spTgt spid="13"/>
                                        </p:tgtEl>
                                      </p:cBhvr>
                                    </p:animEffect>
                                    <p:set>
                                      <p:cBhvr>
                                        <p:cTn id="7" dur="1" fill="hold">
                                          <p:stCondLst>
                                            <p:cond delay="999"/>
                                          </p:stCondLst>
                                        </p:cTn>
                                        <p:tgtEl>
                                          <p:spTgt spid="13"/>
                                        </p:tgtEl>
                                        <p:attrNameLst>
                                          <p:attrName>style.visibility</p:attrName>
                                        </p:attrNameLst>
                                      </p:cBhvr>
                                      <p:to>
                                        <p:strVal val="hidden"/>
                                      </p:to>
                                    </p:set>
                                  </p:childTnLst>
                                </p:cTn>
                              </p:par>
                            </p:childTnLst>
                          </p:cTn>
                        </p:par>
                        <p:par>
                          <p:cTn id="8" fill="hold">
                            <p:stCondLst>
                              <p:cond delay="1000"/>
                            </p:stCondLst>
                            <p:childTnLst>
                              <p:par>
                                <p:cTn id="9" presetID="0" presetClass="path" presetSubtype="0" accel="50000" decel="50000" fill="hold" nodeType="afterEffect">
                                  <p:stCondLst>
                                    <p:cond delay="0"/>
                                  </p:stCondLst>
                                  <p:childTnLst>
                                    <p:animMotion origin="layout" path="M -1.66667E-6 2.96296E-6 L -0.00352 -0.24676 " pathEditMode="relative" rAng="0" ptsTypes="AA">
                                      <p:cBhvr>
                                        <p:cTn id="10" dur="500" fill="hold"/>
                                        <p:tgtEl>
                                          <p:spTgt spid="2"/>
                                        </p:tgtEl>
                                        <p:attrNameLst>
                                          <p:attrName>ppt_x</p:attrName>
                                          <p:attrName>ppt_y</p:attrName>
                                        </p:attrNameLst>
                                      </p:cBhvr>
                                      <p:rCtr x="0" y="-12986"/>
                                    </p:animMotion>
                                  </p:childTnLst>
                                </p:cTn>
                              </p:par>
                            </p:childTnLst>
                          </p:cTn>
                        </p:par>
                        <p:par>
                          <p:cTn id="11" fill="hold">
                            <p:stCondLst>
                              <p:cond delay="1500"/>
                            </p:stCondLst>
                            <p:childTnLst>
                              <p:par>
                                <p:cTn id="12" presetID="0" presetClass="path" presetSubtype="0" accel="50000" decel="50000" fill="hold" nodeType="afterEffect">
                                  <p:stCondLst>
                                    <p:cond delay="0"/>
                                  </p:stCondLst>
                                  <p:childTnLst>
                                    <p:animMotion origin="layout" path="M 2.08333E-6 7.40741E-7 L -0.00351 -0.24676 " pathEditMode="relative" rAng="0" ptsTypes="AA">
                                      <p:cBhvr>
                                        <p:cTn id="13" dur="500" fill="hold"/>
                                        <p:tgtEl>
                                          <p:spTgt spid="29"/>
                                        </p:tgtEl>
                                        <p:attrNameLst>
                                          <p:attrName>ppt_x</p:attrName>
                                          <p:attrName>ppt_y</p:attrName>
                                        </p:attrNameLst>
                                      </p:cBhvr>
                                      <p:rCtr x="-26" y="-11921"/>
                                    </p:animMotion>
                                  </p:childTnLst>
                                </p:cTn>
                              </p:par>
                            </p:childTnLst>
                          </p:cTn>
                        </p:par>
                        <p:par>
                          <p:cTn id="14" fill="hold">
                            <p:stCondLst>
                              <p:cond delay="2000"/>
                            </p:stCondLst>
                            <p:childTnLst>
                              <p:par>
                                <p:cTn id="15" presetID="0" presetClass="path" presetSubtype="0" accel="50000" decel="50000" fill="hold" nodeType="afterEffect">
                                  <p:stCondLst>
                                    <p:cond delay="0"/>
                                  </p:stCondLst>
                                  <p:childTnLst>
                                    <p:animMotion origin="layout" path="M 4.81386E-17 7.40741E-7 L -0.00351 -0.24676 " pathEditMode="relative" rAng="0" ptsTypes="AA">
                                      <p:cBhvr>
                                        <p:cTn id="16" dur="500" fill="hold"/>
                                        <p:tgtEl>
                                          <p:spTgt spid="30"/>
                                        </p:tgtEl>
                                        <p:attrNameLst>
                                          <p:attrName>ppt_x</p:attrName>
                                          <p:attrName>ppt_y</p:attrName>
                                        </p:attrNameLst>
                                      </p:cBhvr>
                                      <p:rCtr x="-91" y="-11921"/>
                                    </p:animMotion>
                                  </p:childTnLst>
                                </p:cTn>
                              </p:par>
                            </p:childTnLst>
                          </p:cTn>
                        </p:par>
                        <p:par>
                          <p:cTn id="17" fill="hold">
                            <p:stCondLst>
                              <p:cond delay="2500"/>
                            </p:stCondLst>
                            <p:childTnLst>
                              <p:par>
                                <p:cTn id="18" presetID="9" presetClass="exit" presetSubtype="0" fill="hold" nodeType="afterEffect">
                                  <p:stCondLst>
                                    <p:cond delay="0"/>
                                  </p:stCondLst>
                                  <p:childTnLst>
                                    <p:animEffect transition="out" filter="dissolve">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childTnLst>
                          </p:cTn>
                        </p:par>
                        <p:par>
                          <p:cTn id="21" fill="hold">
                            <p:stCondLst>
                              <p:cond delay="3000"/>
                            </p:stCondLst>
                            <p:childTnLst>
                              <p:par>
                                <p:cTn id="22" presetID="0" presetClass="path" presetSubtype="0" accel="50000" decel="50000" fill="hold" nodeType="afterEffect">
                                  <p:stCondLst>
                                    <p:cond delay="0"/>
                                  </p:stCondLst>
                                  <p:childTnLst>
                                    <p:animMotion origin="layout" path="M 3.54167E-6 7.40741E-7 L -0.00351 -0.24676 " pathEditMode="relative" rAng="0" ptsTypes="AA">
                                      <p:cBhvr>
                                        <p:cTn id="23" dur="500" fill="hold"/>
                                        <p:tgtEl>
                                          <p:spTgt spid="31"/>
                                        </p:tgtEl>
                                        <p:attrNameLst>
                                          <p:attrName>ppt_x</p:attrName>
                                          <p:attrName>ppt_y</p:attrName>
                                        </p:attrNameLst>
                                      </p:cBhvr>
                                      <p:rCtr x="-260" y="-11921"/>
                                    </p:animMotion>
                                  </p:childTnLst>
                                </p:cTn>
                              </p:par>
                            </p:childTnLst>
                          </p:cTn>
                        </p:par>
                        <p:par>
                          <p:cTn id="24" fill="hold">
                            <p:stCondLst>
                              <p:cond delay="3500"/>
                            </p:stCondLst>
                            <p:childTnLst>
                              <p:par>
                                <p:cTn id="25" presetID="0" presetClass="path" presetSubtype="0" accel="50000" decel="50000" fill="hold" nodeType="afterEffect">
                                  <p:stCondLst>
                                    <p:cond delay="0"/>
                                  </p:stCondLst>
                                  <p:childTnLst>
                                    <p:animMotion origin="layout" path="M 8.33333E-7 -1.11111E-6 L -0.00351 -0.24676 " pathEditMode="relative" rAng="0" ptsTypes="AA">
                                      <p:cBhvr>
                                        <p:cTn id="26" dur="500" fill="hold"/>
                                        <p:tgtEl>
                                          <p:spTgt spid="32"/>
                                        </p:tgtEl>
                                        <p:attrNameLst>
                                          <p:attrName>ppt_x</p:attrName>
                                          <p:attrName>ppt_y</p:attrName>
                                        </p:attrNameLst>
                                      </p:cBhvr>
                                      <p:rCtr x="-65" y="-12014"/>
                                    </p:animMotion>
                                  </p:childTnLst>
                                </p:cTn>
                              </p:par>
                            </p:childTnLst>
                          </p:cTn>
                        </p:par>
                        <p:par>
                          <p:cTn id="27" fill="hold">
                            <p:stCondLst>
                              <p:cond delay="4000"/>
                            </p:stCondLst>
                            <p:childTnLst>
                              <p:par>
                                <p:cTn id="28" presetID="2" presetClass="entr" presetSubtype="2"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1000" fill="hold"/>
                                        <p:tgtEl>
                                          <p:spTgt spid="17"/>
                                        </p:tgtEl>
                                        <p:attrNameLst>
                                          <p:attrName>ppt_x</p:attrName>
                                        </p:attrNameLst>
                                      </p:cBhvr>
                                      <p:tavLst>
                                        <p:tav tm="0">
                                          <p:val>
                                            <p:strVal val="1+#ppt_w/2"/>
                                          </p:val>
                                        </p:tav>
                                        <p:tav tm="100000">
                                          <p:val>
                                            <p:strVal val="#ppt_x"/>
                                          </p:val>
                                        </p:tav>
                                      </p:tavLst>
                                    </p:anim>
                                    <p:anim calcmode="lin" valueType="num">
                                      <p:cBhvr additive="base">
                                        <p:cTn id="31" dur="1000" fill="hold"/>
                                        <p:tgtEl>
                                          <p:spTgt spid="1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2"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1000" fill="hold"/>
                                        <p:tgtEl>
                                          <p:spTgt spid="33"/>
                                        </p:tgtEl>
                                        <p:attrNameLst>
                                          <p:attrName>ppt_x</p:attrName>
                                        </p:attrNameLst>
                                      </p:cBhvr>
                                      <p:tavLst>
                                        <p:tav tm="0">
                                          <p:val>
                                            <p:strVal val="1+#ppt_w/2"/>
                                          </p:val>
                                        </p:tav>
                                        <p:tav tm="100000">
                                          <p:val>
                                            <p:strVal val="#ppt_x"/>
                                          </p:val>
                                        </p:tav>
                                      </p:tavLst>
                                    </p:anim>
                                    <p:anim calcmode="lin" valueType="num">
                                      <p:cBhvr additive="base">
                                        <p:cTn id="36" dur="1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FC6140-8CBA-2D4D-897D-1AB36A7CBD28}"/>
              </a:ext>
            </a:extLst>
          </p:cNvPr>
          <p:cNvSpPr/>
          <p:nvPr/>
        </p:nvSpPr>
        <p:spPr>
          <a:xfrm>
            <a:off x="0" y="4868883"/>
            <a:ext cx="12192000" cy="95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Title 1">
            <a:extLst>
              <a:ext uri="{FF2B5EF4-FFF2-40B4-BE49-F238E27FC236}">
                <a16:creationId xmlns:a16="http://schemas.microsoft.com/office/drawing/2014/main" id="{7ABCECFC-F1B7-A047-AC91-EF3EEB8BC4CE}"/>
              </a:ext>
            </a:extLst>
          </p:cNvPr>
          <p:cNvSpPr>
            <a:spLocks noGrp="1"/>
          </p:cNvSpPr>
          <p:nvPr>
            <p:ph type="title"/>
          </p:nvPr>
        </p:nvSpPr>
        <p:spPr>
          <a:xfrm>
            <a:off x="206332" y="5129154"/>
            <a:ext cx="1049977" cy="505688"/>
          </a:xfrm>
        </p:spPr>
        <p:txBody>
          <a:bodyPr>
            <a:normAutofit/>
          </a:bodyPr>
          <a:lstStyle/>
          <a:p>
            <a:r>
              <a:rPr lang="sv-SE" sz="2400" dirty="0">
                <a:solidFill>
                  <a:schemeClr val="bg1">
                    <a:lumMod val="65000"/>
                  </a:schemeClr>
                </a:solidFill>
              </a:rPr>
              <a:t>1900</a:t>
            </a:r>
          </a:p>
        </p:txBody>
      </p:sp>
      <p:sp>
        <p:nvSpPr>
          <p:cNvPr id="6" name="Title 1">
            <a:extLst>
              <a:ext uri="{FF2B5EF4-FFF2-40B4-BE49-F238E27FC236}">
                <a16:creationId xmlns:a16="http://schemas.microsoft.com/office/drawing/2014/main" id="{E324F6F6-C20E-6A4D-B7A9-7EA52CF0AA08}"/>
              </a:ext>
            </a:extLst>
          </p:cNvPr>
          <p:cNvSpPr txBox="1">
            <a:spLocks/>
          </p:cNvSpPr>
          <p:nvPr/>
        </p:nvSpPr>
        <p:spPr>
          <a:xfrm>
            <a:off x="2041812"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1920</a:t>
            </a:r>
          </a:p>
        </p:txBody>
      </p:sp>
      <p:sp>
        <p:nvSpPr>
          <p:cNvPr id="7" name="Title 1">
            <a:extLst>
              <a:ext uri="{FF2B5EF4-FFF2-40B4-BE49-F238E27FC236}">
                <a16:creationId xmlns:a16="http://schemas.microsoft.com/office/drawing/2014/main" id="{BC767430-A970-024F-A101-969B387026C8}"/>
              </a:ext>
            </a:extLst>
          </p:cNvPr>
          <p:cNvSpPr txBox="1">
            <a:spLocks/>
          </p:cNvSpPr>
          <p:nvPr/>
        </p:nvSpPr>
        <p:spPr>
          <a:xfrm>
            <a:off x="4761372"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1950</a:t>
            </a:r>
          </a:p>
        </p:txBody>
      </p:sp>
      <p:sp>
        <p:nvSpPr>
          <p:cNvPr id="8" name="Title 1">
            <a:extLst>
              <a:ext uri="{FF2B5EF4-FFF2-40B4-BE49-F238E27FC236}">
                <a16:creationId xmlns:a16="http://schemas.microsoft.com/office/drawing/2014/main" id="{5DCB813B-0DCD-CA40-AF18-435CB0D16157}"/>
              </a:ext>
            </a:extLst>
          </p:cNvPr>
          <p:cNvSpPr txBox="1">
            <a:spLocks/>
          </p:cNvSpPr>
          <p:nvPr/>
        </p:nvSpPr>
        <p:spPr>
          <a:xfrm>
            <a:off x="5967337"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1960</a:t>
            </a:r>
          </a:p>
        </p:txBody>
      </p:sp>
      <p:sp>
        <p:nvSpPr>
          <p:cNvPr id="9" name="Title 1">
            <a:extLst>
              <a:ext uri="{FF2B5EF4-FFF2-40B4-BE49-F238E27FC236}">
                <a16:creationId xmlns:a16="http://schemas.microsoft.com/office/drawing/2014/main" id="{4735A1CF-DD09-2942-94E3-4CC16B158C17}"/>
              </a:ext>
            </a:extLst>
          </p:cNvPr>
          <p:cNvSpPr txBox="1">
            <a:spLocks/>
          </p:cNvSpPr>
          <p:nvPr/>
        </p:nvSpPr>
        <p:spPr>
          <a:xfrm>
            <a:off x="7369257"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t>1972</a:t>
            </a:r>
          </a:p>
        </p:txBody>
      </p:sp>
      <p:sp>
        <p:nvSpPr>
          <p:cNvPr id="10" name="Title 1">
            <a:extLst>
              <a:ext uri="{FF2B5EF4-FFF2-40B4-BE49-F238E27FC236}">
                <a16:creationId xmlns:a16="http://schemas.microsoft.com/office/drawing/2014/main" id="{AD5F438A-BD6D-7D45-8BD4-55622DAE2F6D}"/>
              </a:ext>
            </a:extLst>
          </p:cNvPr>
          <p:cNvSpPr txBox="1">
            <a:spLocks/>
          </p:cNvSpPr>
          <p:nvPr/>
        </p:nvSpPr>
        <p:spPr>
          <a:xfrm>
            <a:off x="8565821"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1980</a:t>
            </a:r>
          </a:p>
        </p:txBody>
      </p:sp>
      <p:sp>
        <p:nvSpPr>
          <p:cNvPr id="11" name="Title 1">
            <a:extLst>
              <a:ext uri="{FF2B5EF4-FFF2-40B4-BE49-F238E27FC236}">
                <a16:creationId xmlns:a16="http://schemas.microsoft.com/office/drawing/2014/main" id="{43EB94A5-434A-DC41-91BC-156DC000A3CC}"/>
              </a:ext>
            </a:extLst>
          </p:cNvPr>
          <p:cNvSpPr txBox="1">
            <a:spLocks/>
          </p:cNvSpPr>
          <p:nvPr/>
        </p:nvSpPr>
        <p:spPr>
          <a:xfrm>
            <a:off x="9762385"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1990</a:t>
            </a:r>
          </a:p>
        </p:txBody>
      </p:sp>
      <p:sp>
        <p:nvSpPr>
          <p:cNvPr id="12" name="Title 1">
            <a:extLst>
              <a:ext uri="{FF2B5EF4-FFF2-40B4-BE49-F238E27FC236}">
                <a16:creationId xmlns:a16="http://schemas.microsoft.com/office/drawing/2014/main" id="{24B67038-FE5A-C84F-A90D-A7E195C4B45C}"/>
              </a:ext>
            </a:extLst>
          </p:cNvPr>
          <p:cNvSpPr txBox="1">
            <a:spLocks/>
          </p:cNvSpPr>
          <p:nvPr/>
        </p:nvSpPr>
        <p:spPr>
          <a:xfrm>
            <a:off x="10935691"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2000</a:t>
            </a:r>
          </a:p>
        </p:txBody>
      </p:sp>
      <p:pic>
        <p:nvPicPr>
          <p:cNvPr id="2" name="Picture 1">
            <a:extLst>
              <a:ext uri="{FF2B5EF4-FFF2-40B4-BE49-F238E27FC236}">
                <a16:creationId xmlns:a16="http://schemas.microsoft.com/office/drawing/2014/main" id="{6F3A6CBF-84AB-814A-BB9B-5B0E614595C3}"/>
              </a:ext>
            </a:extLst>
          </p:cNvPr>
          <p:cNvPicPr>
            <a:picLocks noChangeAspect="1"/>
          </p:cNvPicPr>
          <p:nvPr/>
        </p:nvPicPr>
        <p:blipFill>
          <a:blip r:embed="rId3"/>
          <a:stretch>
            <a:fillRect/>
          </a:stretch>
        </p:blipFill>
        <p:spPr>
          <a:xfrm>
            <a:off x="1256309" y="1826159"/>
            <a:ext cx="2380783" cy="2593353"/>
          </a:xfrm>
          <a:prstGeom prst="rect">
            <a:avLst/>
          </a:prstGeom>
        </p:spPr>
      </p:pic>
      <p:pic>
        <p:nvPicPr>
          <p:cNvPr id="3" name="Picture 2">
            <a:extLst>
              <a:ext uri="{FF2B5EF4-FFF2-40B4-BE49-F238E27FC236}">
                <a16:creationId xmlns:a16="http://schemas.microsoft.com/office/drawing/2014/main" id="{E07B9397-A4FA-BF4A-BCA7-100F624B8D36}"/>
              </a:ext>
            </a:extLst>
          </p:cNvPr>
          <p:cNvPicPr>
            <a:picLocks noChangeAspect="1"/>
          </p:cNvPicPr>
          <p:nvPr/>
        </p:nvPicPr>
        <p:blipFill>
          <a:blip r:embed="rId4"/>
          <a:stretch>
            <a:fillRect/>
          </a:stretch>
        </p:blipFill>
        <p:spPr>
          <a:xfrm>
            <a:off x="3941444" y="855444"/>
            <a:ext cx="8955580" cy="3753168"/>
          </a:xfrm>
          <a:prstGeom prst="rect">
            <a:avLst/>
          </a:prstGeom>
        </p:spPr>
      </p:pic>
      <p:sp>
        <p:nvSpPr>
          <p:cNvPr id="13" name="Title 1">
            <a:extLst>
              <a:ext uri="{FF2B5EF4-FFF2-40B4-BE49-F238E27FC236}">
                <a16:creationId xmlns:a16="http://schemas.microsoft.com/office/drawing/2014/main" id="{9CFC9128-816D-2246-A6C2-73AF8C05F848}"/>
              </a:ext>
            </a:extLst>
          </p:cNvPr>
          <p:cNvSpPr txBox="1">
            <a:spLocks/>
          </p:cNvSpPr>
          <p:nvPr/>
        </p:nvSpPr>
        <p:spPr>
          <a:xfrm>
            <a:off x="838200" y="557154"/>
            <a:ext cx="5129137" cy="9266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500" dirty="0"/>
              <a:t>Den kommunala renhållningslagen</a:t>
            </a:r>
          </a:p>
        </p:txBody>
      </p:sp>
      <p:sp>
        <p:nvSpPr>
          <p:cNvPr id="14" name="Title 1">
            <a:extLst>
              <a:ext uri="{FF2B5EF4-FFF2-40B4-BE49-F238E27FC236}">
                <a16:creationId xmlns:a16="http://schemas.microsoft.com/office/drawing/2014/main" id="{B0B60304-C006-F14D-B948-F6DD31FAF492}"/>
              </a:ext>
            </a:extLst>
          </p:cNvPr>
          <p:cNvSpPr txBox="1">
            <a:spLocks/>
          </p:cNvSpPr>
          <p:nvPr/>
        </p:nvSpPr>
        <p:spPr>
          <a:xfrm>
            <a:off x="7051229" y="557154"/>
            <a:ext cx="5129137" cy="9266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500" dirty="0"/>
              <a:t>Utbyggnad av förbränningsanläggningar</a:t>
            </a:r>
          </a:p>
        </p:txBody>
      </p:sp>
    </p:spTree>
    <p:extLst>
      <p:ext uri="{BB962C8B-B14F-4D97-AF65-F5344CB8AC3E}">
        <p14:creationId xmlns:p14="http://schemas.microsoft.com/office/powerpoint/2010/main" val="1559272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par>
                          <p:cTn id="9" fill="hold">
                            <p:stCondLst>
                              <p:cond delay="500"/>
                            </p:stCondLst>
                            <p:childTnLst>
                              <p:par>
                                <p:cTn id="10" presetID="53" presetClass="entr" presetSubtype="16" fill="hold" nodeType="afterEffect">
                                  <p:stCondLst>
                                    <p:cond delay="100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Effect transition="in" filter="fade">
                                      <p:cBhvr>
                                        <p:cTn id="14" dur="1000"/>
                                        <p:tgtEl>
                                          <p:spTgt spid="3"/>
                                        </p:tgtEl>
                                      </p:cBhvr>
                                    </p:animEffect>
                                  </p:childTnLst>
                                </p:cTn>
                              </p:par>
                              <p:par>
                                <p:cTn id="15" presetID="1" presetClass="entr" presetSubtype="0" fill="hold" grpId="0" nodeType="withEffect">
                                  <p:stCondLst>
                                    <p:cond delay="100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FC6140-8CBA-2D4D-897D-1AB36A7CBD28}"/>
              </a:ext>
            </a:extLst>
          </p:cNvPr>
          <p:cNvSpPr/>
          <p:nvPr/>
        </p:nvSpPr>
        <p:spPr>
          <a:xfrm>
            <a:off x="0" y="4868883"/>
            <a:ext cx="12192000" cy="95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Title 1">
            <a:extLst>
              <a:ext uri="{FF2B5EF4-FFF2-40B4-BE49-F238E27FC236}">
                <a16:creationId xmlns:a16="http://schemas.microsoft.com/office/drawing/2014/main" id="{7ABCECFC-F1B7-A047-AC91-EF3EEB8BC4CE}"/>
              </a:ext>
            </a:extLst>
          </p:cNvPr>
          <p:cNvSpPr>
            <a:spLocks noGrp="1"/>
          </p:cNvSpPr>
          <p:nvPr>
            <p:ph type="title"/>
          </p:nvPr>
        </p:nvSpPr>
        <p:spPr>
          <a:xfrm>
            <a:off x="206332" y="5129154"/>
            <a:ext cx="1049977" cy="505688"/>
          </a:xfrm>
        </p:spPr>
        <p:txBody>
          <a:bodyPr>
            <a:normAutofit/>
          </a:bodyPr>
          <a:lstStyle/>
          <a:p>
            <a:r>
              <a:rPr lang="sv-SE" sz="2400" dirty="0">
                <a:solidFill>
                  <a:schemeClr val="bg1">
                    <a:lumMod val="65000"/>
                  </a:schemeClr>
                </a:solidFill>
              </a:rPr>
              <a:t>1900</a:t>
            </a:r>
          </a:p>
        </p:txBody>
      </p:sp>
      <p:sp>
        <p:nvSpPr>
          <p:cNvPr id="6" name="Title 1">
            <a:extLst>
              <a:ext uri="{FF2B5EF4-FFF2-40B4-BE49-F238E27FC236}">
                <a16:creationId xmlns:a16="http://schemas.microsoft.com/office/drawing/2014/main" id="{E324F6F6-C20E-6A4D-B7A9-7EA52CF0AA08}"/>
              </a:ext>
            </a:extLst>
          </p:cNvPr>
          <p:cNvSpPr txBox="1">
            <a:spLocks/>
          </p:cNvSpPr>
          <p:nvPr/>
        </p:nvSpPr>
        <p:spPr>
          <a:xfrm>
            <a:off x="2041812"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1920</a:t>
            </a:r>
          </a:p>
        </p:txBody>
      </p:sp>
      <p:sp>
        <p:nvSpPr>
          <p:cNvPr id="7" name="Title 1">
            <a:extLst>
              <a:ext uri="{FF2B5EF4-FFF2-40B4-BE49-F238E27FC236}">
                <a16:creationId xmlns:a16="http://schemas.microsoft.com/office/drawing/2014/main" id="{BC767430-A970-024F-A101-969B387026C8}"/>
              </a:ext>
            </a:extLst>
          </p:cNvPr>
          <p:cNvSpPr txBox="1">
            <a:spLocks/>
          </p:cNvSpPr>
          <p:nvPr/>
        </p:nvSpPr>
        <p:spPr>
          <a:xfrm>
            <a:off x="4761372"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1950</a:t>
            </a:r>
          </a:p>
        </p:txBody>
      </p:sp>
      <p:sp>
        <p:nvSpPr>
          <p:cNvPr id="8" name="Title 1">
            <a:extLst>
              <a:ext uri="{FF2B5EF4-FFF2-40B4-BE49-F238E27FC236}">
                <a16:creationId xmlns:a16="http://schemas.microsoft.com/office/drawing/2014/main" id="{5DCB813B-0DCD-CA40-AF18-435CB0D16157}"/>
              </a:ext>
            </a:extLst>
          </p:cNvPr>
          <p:cNvSpPr txBox="1">
            <a:spLocks/>
          </p:cNvSpPr>
          <p:nvPr/>
        </p:nvSpPr>
        <p:spPr>
          <a:xfrm>
            <a:off x="5967337"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1960</a:t>
            </a:r>
          </a:p>
        </p:txBody>
      </p:sp>
      <p:sp>
        <p:nvSpPr>
          <p:cNvPr id="9" name="Title 1">
            <a:extLst>
              <a:ext uri="{FF2B5EF4-FFF2-40B4-BE49-F238E27FC236}">
                <a16:creationId xmlns:a16="http://schemas.microsoft.com/office/drawing/2014/main" id="{4735A1CF-DD09-2942-94E3-4CC16B158C17}"/>
              </a:ext>
            </a:extLst>
          </p:cNvPr>
          <p:cNvSpPr txBox="1">
            <a:spLocks/>
          </p:cNvSpPr>
          <p:nvPr/>
        </p:nvSpPr>
        <p:spPr>
          <a:xfrm>
            <a:off x="7369257"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1972</a:t>
            </a:r>
          </a:p>
        </p:txBody>
      </p:sp>
      <p:sp>
        <p:nvSpPr>
          <p:cNvPr id="10" name="Title 1">
            <a:extLst>
              <a:ext uri="{FF2B5EF4-FFF2-40B4-BE49-F238E27FC236}">
                <a16:creationId xmlns:a16="http://schemas.microsoft.com/office/drawing/2014/main" id="{AD5F438A-BD6D-7D45-8BD4-55622DAE2F6D}"/>
              </a:ext>
            </a:extLst>
          </p:cNvPr>
          <p:cNvSpPr txBox="1">
            <a:spLocks/>
          </p:cNvSpPr>
          <p:nvPr/>
        </p:nvSpPr>
        <p:spPr>
          <a:xfrm>
            <a:off x="8565821"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t>1980</a:t>
            </a:r>
          </a:p>
        </p:txBody>
      </p:sp>
      <p:sp>
        <p:nvSpPr>
          <p:cNvPr id="11" name="Title 1">
            <a:extLst>
              <a:ext uri="{FF2B5EF4-FFF2-40B4-BE49-F238E27FC236}">
                <a16:creationId xmlns:a16="http://schemas.microsoft.com/office/drawing/2014/main" id="{43EB94A5-434A-DC41-91BC-156DC000A3CC}"/>
              </a:ext>
            </a:extLst>
          </p:cNvPr>
          <p:cNvSpPr txBox="1">
            <a:spLocks/>
          </p:cNvSpPr>
          <p:nvPr/>
        </p:nvSpPr>
        <p:spPr>
          <a:xfrm>
            <a:off x="9762385"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1990</a:t>
            </a:r>
          </a:p>
        </p:txBody>
      </p:sp>
      <p:sp>
        <p:nvSpPr>
          <p:cNvPr id="12" name="Title 1">
            <a:extLst>
              <a:ext uri="{FF2B5EF4-FFF2-40B4-BE49-F238E27FC236}">
                <a16:creationId xmlns:a16="http://schemas.microsoft.com/office/drawing/2014/main" id="{24B67038-FE5A-C84F-A90D-A7E195C4B45C}"/>
              </a:ext>
            </a:extLst>
          </p:cNvPr>
          <p:cNvSpPr txBox="1">
            <a:spLocks/>
          </p:cNvSpPr>
          <p:nvPr/>
        </p:nvSpPr>
        <p:spPr>
          <a:xfrm>
            <a:off x="10935691"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2000</a:t>
            </a:r>
          </a:p>
        </p:txBody>
      </p:sp>
      <p:pic>
        <p:nvPicPr>
          <p:cNvPr id="15" name="Picture 14">
            <a:extLst>
              <a:ext uri="{FF2B5EF4-FFF2-40B4-BE49-F238E27FC236}">
                <a16:creationId xmlns:a16="http://schemas.microsoft.com/office/drawing/2014/main" id="{5B59C78A-985E-F64D-9380-4B6F6D6536BF}"/>
              </a:ext>
            </a:extLst>
          </p:cNvPr>
          <p:cNvPicPr>
            <a:picLocks noChangeAspect="1"/>
          </p:cNvPicPr>
          <p:nvPr/>
        </p:nvPicPr>
        <p:blipFill>
          <a:blip r:embed="rId3"/>
          <a:stretch>
            <a:fillRect/>
          </a:stretch>
        </p:blipFill>
        <p:spPr>
          <a:xfrm>
            <a:off x="7250735" y="1223158"/>
            <a:ext cx="3199859" cy="3199859"/>
          </a:xfrm>
          <a:prstGeom prst="rect">
            <a:avLst/>
          </a:prstGeom>
        </p:spPr>
      </p:pic>
      <p:pic>
        <p:nvPicPr>
          <p:cNvPr id="16" name="Bildobjekt 2">
            <a:extLst>
              <a:ext uri="{FF2B5EF4-FFF2-40B4-BE49-F238E27FC236}">
                <a16:creationId xmlns:a16="http://schemas.microsoft.com/office/drawing/2014/main" id="{ABEC37C2-E184-B94A-A198-05982A104758}"/>
              </a:ext>
            </a:extLst>
          </p:cNvPr>
          <p:cNvPicPr>
            <a:picLocks noChangeAspect="1"/>
          </p:cNvPicPr>
          <p:nvPr/>
        </p:nvPicPr>
        <p:blipFill>
          <a:blip r:embed="rId4"/>
          <a:stretch>
            <a:fillRect/>
          </a:stretch>
        </p:blipFill>
        <p:spPr>
          <a:xfrm>
            <a:off x="631006" y="2414976"/>
            <a:ext cx="5336331" cy="2371272"/>
          </a:xfrm>
          <a:prstGeom prst="rect">
            <a:avLst/>
          </a:prstGeom>
        </p:spPr>
      </p:pic>
      <p:pic>
        <p:nvPicPr>
          <p:cNvPr id="13" name="Picture 12">
            <a:extLst>
              <a:ext uri="{FF2B5EF4-FFF2-40B4-BE49-F238E27FC236}">
                <a16:creationId xmlns:a16="http://schemas.microsoft.com/office/drawing/2014/main" id="{602CCBEE-0018-2F42-9D00-C5119E4E797E}"/>
              </a:ext>
            </a:extLst>
          </p:cNvPr>
          <p:cNvPicPr>
            <a:picLocks noChangeAspect="1"/>
          </p:cNvPicPr>
          <p:nvPr/>
        </p:nvPicPr>
        <p:blipFill>
          <a:blip r:embed="rId5"/>
          <a:stretch>
            <a:fillRect/>
          </a:stretch>
        </p:blipFill>
        <p:spPr>
          <a:xfrm rot="959282">
            <a:off x="3921396" y="1956840"/>
            <a:ext cx="1645973" cy="1800723"/>
          </a:xfrm>
          <a:prstGeom prst="rect">
            <a:avLst/>
          </a:prstGeom>
        </p:spPr>
      </p:pic>
      <p:pic>
        <p:nvPicPr>
          <p:cNvPr id="18" name="Picture 17">
            <a:extLst>
              <a:ext uri="{FF2B5EF4-FFF2-40B4-BE49-F238E27FC236}">
                <a16:creationId xmlns:a16="http://schemas.microsoft.com/office/drawing/2014/main" id="{81652E54-A719-744D-AD16-37A430A90686}"/>
              </a:ext>
            </a:extLst>
          </p:cNvPr>
          <p:cNvPicPr>
            <a:picLocks noChangeAspect="1"/>
          </p:cNvPicPr>
          <p:nvPr/>
        </p:nvPicPr>
        <p:blipFill>
          <a:blip r:embed="rId5"/>
          <a:stretch>
            <a:fillRect/>
          </a:stretch>
        </p:blipFill>
        <p:spPr>
          <a:xfrm rot="21133743">
            <a:off x="2249758" y="1749928"/>
            <a:ext cx="1645973" cy="1800723"/>
          </a:xfrm>
          <a:prstGeom prst="rect">
            <a:avLst/>
          </a:prstGeom>
        </p:spPr>
      </p:pic>
      <p:pic>
        <p:nvPicPr>
          <p:cNvPr id="19" name="Picture 18">
            <a:extLst>
              <a:ext uri="{FF2B5EF4-FFF2-40B4-BE49-F238E27FC236}">
                <a16:creationId xmlns:a16="http://schemas.microsoft.com/office/drawing/2014/main" id="{D55257A4-90C9-D14C-8E47-6107BE46EB5D}"/>
              </a:ext>
            </a:extLst>
          </p:cNvPr>
          <p:cNvPicPr>
            <a:picLocks noChangeAspect="1"/>
          </p:cNvPicPr>
          <p:nvPr/>
        </p:nvPicPr>
        <p:blipFill>
          <a:blip r:embed="rId5"/>
          <a:stretch>
            <a:fillRect/>
          </a:stretch>
        </p:blipFill>
        <p:spPr>
          <a:xfrm rot="20055060">
            <a:off x="1005271" y="2556942"/>
            <a:ext cx="1645973" cy="1800723"/>
          </a:xfrm>
          <a:prstGeom prst="rect">
            <a:avLst/>
          </a:prstGeom>
        </p:spPr>
      </p:pic>
      <p:pic>
        <p:nvPicPr>
          <p:cNvPr id="20" name="Picture 19">
            <a:extLst>
              <a:ext uri="{FF2B5EF4-FFF2-40B4-BE49-F238E27FC236}">
                <a16:creationId xmlns:a16="http://schemas.microsoft.com/office/drawing/2014/main" id="{BB896651-EE26-CF49-B9C3-B8317C3530B7}"/>
              </a:ext>
            </a:extLst>
          </p:cNvPr>
          <p:cNvPicPr>
            <a:picLocks noChangeAspect="1"/>
          </p:cNvPicPr>
          <p:nvPr/>
        </p:nvPicPr>
        <p:blipFill>
          <a:blip r:embed="rId5"/>
          <a:stretch>
            <a:fillRect/>
          </a:stretch>
        </p:blipFill>
        <p:spPr>
          <a:xfrm rot="21133743">
            <a:off x="3100114" y="1696879"/>
            <a:ext cx="1645973" cy="1800723"/>
          </a:xfrm>
          <a:prstGeom prst="rect">
            <a:avLst/>
          </a:prstGeom>
        </p:spPr>
      </p:pic>
      <p:sp>
        <p:nvSpPr>
          <p:cNvPr id="17" name="Title 1">
            <a:extLst>
              <a:ext uri="{FF2B5EF4-FFF2-40B4-BE49-F238E27FC236}">
                <a16:creationId xmlns:a16="http://schemas.microsoft.com/office/drawing/2014/main" id="{D22F22E3-0AF3-D940-AB19-01493AE70A5F}"/>
              </a:ext>
            </a:extLst>
          </p:cNvPr>
          <p:cNvSpPr txBox="1">
            <a:spLocks/>
          </p:cNvSpPr>
          <p:nvPr/>
        </p:nvSpPr>
        <p:spPr>
          <a:xfrm>
            <a:off x="626657" y="537400"/>
            <a:ext cx="5904772" cy="9266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pPr>
              <a:lnSpc>
                <a:spcPct val="110000"/>
              </a:lnSpc>
            </a:pPr>
            <a:r>
              <a:rPr lang="sv-SE" sz="2500" dirty="0"/>
              <a:t>Uppmärksamma globala miljö- och avfallsproblem</a:t>
            </a:r>
          </a:p>
        </p:txBody>
      </p:sp>
    </p:spTree>
    <p:extLst>
      <p:ext uri="{BB962C8B-B14F-4D97-AF65-F5344CB8AC3E}">
        <p14:creationId xmlns:p14="http://schemas.microsoft.com/office/powerpoint/2010/main" val="2207323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1" presetClass="entr" presetSubtype="0" fill="hold" nodeType="afterEffect">
                                  <p:stCondLst>
                                    <p:cond delay="500"/>
                                  </p:stCondLst>
                                  <p:childTnLst>
                                    <p:set>
                                      <p:cBhvr>
                                        <p:cTn id="10" dur="1" fill="hold">
                                          <p:stCondLst>
                                            <p:cond delay="0"/>
                                          </p:stCondLst>
                                        </p:cTn>
                                        <p:tgtEl>
                                          <p:spTgt spid="13"/>
                                        </p:tgtEl>
                                        <p:attrNameLst>
                                          <p:attrName>style.visibility</p:attrName>
                                        </p:attrNameLst>
                                      </p:cBhvr>
                                      <p:to>
                                        <p:strVal val="visible"/>
                                      </p:to>
                                    </p:set>
                                  </p:childTnLst>
                                </p:cTn>
                              </p:par>
                            </p:childTnLst>
                          </p:cTn>
                        </p:par>
                        <p:par>
                          <p:cTn id="11" fill="hold">
                            <p:stCondLst>
                              <p:cond delay="1000"/>
                            </p:stCondLst>
                            <p:childTnLst>
                              <p:par>
                                <p:cTn id="12" presetID="1" presetClass="entr" presetSubtype="0" fill="hold" nodeType="afterEffect">
                                  <p:stCondLst>
                                    <p:cond delay="500"/>
                                  </p:stCondLst>
                                  <p:childTnLst>
                                    <p:set>
                                      <p:cBhvr>
                                        <p:cTn id="13" dur="1" fill="hold">
                                          <p:stCondLst>
                                            <p:cond delay="0"/>
                                          </p:stCondLst>
                                        </p:cTn>
                                        <p:tgtEl>
                                          <p:spTgt spid="18"/>
                                        </p:tgtEl>
                                        <p:attrNameLst>
                                          <p:attrName>style.visibility</p:attrName>
                                        </p:attrNameLst>
                                      </p:cBhvr>
                                      <p:to>
                                        <p:strVal val="visible"/>
                                      </p:to>
                                    </p:set>
                                  </p:childTnLst>
                                </p:cTn>
                              </p:par>
                            </p:childTnLst>
                          </p:cTn>
                        </p:par>
                        <p:par>
                          <p:cTn id="14" fill="hold">
                            <p:stCondLst>
                              <p:cond delay="1500"/>
                            </p:stCondLst>
                            <p:childTnLst>
                              <p:par>
                                <p:cTn id="15" presetID="1" presetClass="entr" presetSubtype="0" fill="hold" nodeType="afterEffect">
                                  <p:stCondLst>
                                    <p:cond delay="500"/>
                                  </p:stCondLst>
                                  <p:childTnLst>
                                    <p:set>
                                      <p:cBhvr>
                                        <p:cTn id="16" dur="1" fill="hold">
                                          <p:stCondLst>
                                            <p:cond delay="0"/>
                                          </p:stCondLst>
                                        </p:cTn>
                                        <p:tgtEl>
                                          <p:spTgt spid="19"/>
                                        </p:tgtEl>
                                        <p:attrNameLst>
                                          <p:attrName>style.visibility</p:attrName>
                                        </p:attrNameLst>
                                      </p:cBhvr>
                                      <p:to>
                                        <p:strVal val="visible"/>
                                      </p:to>
                                    </p:set>
                                  </p:childTnLst>
                                </p:cTn>
                              </p:par>
                            </p:childTnLst>
                          </p:cTn>
                        </p:par>
                        <p:par>
                          <p:cTn id="17" fill="hold">
                            <p:stCondLst>
                              <p:cond delay="2000"/>
                            </p:stCondLst>
                            <p:childTnLst>
                              <p:par>
                                <p:cTn id="18" presetID="1" presetClass="entr" presetSubtype="0" fill="hold" nodeType="afterEffect">
                                  <p:stCondLst>
                                    <p:cond delay="500"/>
                                  </p:stCondLst>
                                  <p:childTnLst>
                                    <p:set>
                                      <p:cBhvr>
                                        <p:cTn id="19" dur="1" fill="hold">
                                          <p:stCondLst>
                                            <p:cond delay="0"/>
                                          </p:stCondLst>
                                        </p:cTn>
                                        <p:tgtEl>
                                          <p:spTgt spid="20"/>
                                        </p:tgtEl>
                                        <p:attrNameLst>
                                          <p:attrName>style.visibility</p:attrName>
                                        </p:attrNameLst>
                                      </p:cBhvr>
                                      <p:to>
                                        <p:strVal val="visible"/>
                                      </p:to>
                                    </p:set>
                                  </p:childTnLst>
                                </p:cTn>
                              </p:par>
                            </p:childTnLst>
                          </p:cTn>
                        </p:par>
                        <p:par>
                          <p:cTn id="20" fill="hold">
                            <p:stCondLst>
                              <p:cond delay="2500"/>
                            </p:stCondLst>
                            <p:childTnLst>
                              <p:par>
                                <p:cTn id="21" presetID="35" presetClass="entr" presetSubtype="0" fill="hold" nodeType="afterEffect">
                                  <p:stCondLst>
                                    <p:cond delay="5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style.rotation</p:attrName>
                                        </p:attrNameLst>
                                      </p:cBhvr>
                                      <p:tavLst>
                                        <p:tav tm="0">
                                          <p:val>
                                            <p:fltVal val="720"/>
                                          </p:val>
                                        </p:tav>
                                        <p:tav tm="100000">
                                          <p:val>
                                            <p:fltVal val="0"/>
                                          </p:val>
                                        </p:tav>
                                      </p:tavLst>
                                    </p:anim>
                                    <p:anim calcmode="lin" valueType="num">
                                      <p:cBhvr>
                                        <p:cTn id="25" dur="1000" fill="hold"/>
                                        <p:tgtEl>
                                          <p:spTgt spid="15"/>
                                        </p:tgtEl>
                                        <p:attrNameLst>
                                          <p:attrName>ppt_h</p:attrName>
                                        </p:attrNameLst>
                                      </p:cBhvr>
                                      <p:tavLst>
                                        <p:tav tm="0">
                                          <p:val>
                                            <p:fltVal val="0"/>
                                          </p:val>
                                        </p:tav>
                                        <p:tav tm="100000">
                                          <p:val>
                                            <p:strVal val="#ppt_h"/>
                                          </p:val>
                                        </p:tav>
                                      </p:tavLst>
                                    </p:anim>
                                    <p:anim calcmode="lin" valueType="num">
                                      <p:cBhvr>
                                        <p:cTn id="26" dur="1000" fill="hold"/>
                                        <p:tgtEl>
                                          <p:spTgt spid="1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FC6140-8CBA-2D4D-897D-1AB36A7CBD28}"/>
              </a:ext>
            </a:extLst>
          </p:cNvPr>
          <p:cNvSpPr/>
          <p:nvPr/>
        </p:nvSpPr>
        <p:spPr>
          <a:xfrm>
            <a:off x="0" y="4868883"/>
            <a:ext cx="12192000" cy="95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Title 1">
            <a:extLst>
              <a:ext uri="{FF2B5EF4-FFF2-40B4-BE49-F238E27FC236}">
                <a16:creationId xmlns:a16="http://schemas.microsoft.com/office/drawing/2014/main" id="{7ABCECFC-F1B7-A047-AC91-EF3EEB8BC4CE}"/>
              </a:ext>
            </a:extLst>
          </p:cNvPr>
          <p:cNvSpPr>
            <a:spLocks noGrp="1"/>
          </p:cNvSpPr>
          <p:nvPr>
            <p:ph type="title"/>
          </p:nvPr>
        </p:nvSpPr>
        <p:spPr>
          <a:xfrm>
            <a:off x="206332" y="5129154"/>
            <a:ext cx="1049977" cy="505688"/>
          </a:xfrm>
        </p:spPr>
        <p:txBody>
          <a:bodyPr>
            <a:normAutofit/>
          </a:bodyPr>
          <a:lstStyle/>
          <a:p>
            <a:r>
              <a:rPr lang="sv-SE" sz="2400" dirty="0">
                <a:solidFill>
                  <a:schemeClr val="bg1">
                    <a:lumMod val="65000"/>
                  </a:schemeClr>
                </a:solidFill>
              </a:rPr>
              <a:t>1900</a:t>
            </a:r>
          </a:p>
        </p:txBody>
      </p:sp>
      <p:sp>
        <p:nvSpPr>
          <p:cNvPr id="6" name="Title 1">
            <a:extLst>
              <a:ext uri="{FF2B5EF4-FFF2-40B4-BE49-F238E27FC236}">
                <a16:creationId xmlns:a16="http://schemas.microsoft.com/office/drawing/2014/main" id="{E324F6F6-C20E-6A4D-B7A9-7EA52CF0AA08}"/>
              </a:ext>
            </a:extLst>
          </p:cNvPr>
          <p:cNvSpPr txBox="1">
            <a:spLocks/>
          </p:cNvSpPr>
          <p:nvPr/>
        </p:nvSpPr>
        <p:spPr>
          <a:xfrm>
            <a:off x="2041812"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1920</a:t>
            </a:r>
          </a:p>
        </p:txBody>
      </p:sp>
      <p:sp>
        <p:nvSpPr>
          <p:cNvPr id="7" name="Title 1">
            <a:extLst>
              <a:ext uri="{FF2B5EF4-FFF2-40B4-BE49-F238E27FC236}">
                <a16:creationId xmlns:a16="http://schemas.microsoft.com/office/drawing/2014/main" id="{BC767430-A970-024F-A101-969B387026C8}"/>
              </a:ext>
            </a:extLst>
          </p:cNvPr>
          <p:cNvSpPr txBox="1">
            <a:spLocks/>
          </p:cNvSpPr>
          <p:nvPr/>
        </p:nvSpPr>
        <p:spPr>
          <a:xfrm>
            <a:off x="4761372"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1950</a:t>
            </a:r>
          </a:p>
        </p:txBody>
      </p:sp>
      <p:sp>
        <p:nvSpPr>
          <p:cNvPr id="8" name="Title 1">
            <a:extLst>
              <a:ext uri="{FF2B5EF4-FFF2-40B4-BE49-F238E27FC236}">
                <a16:creationId xmlns:a16="http://schemas.microsoft.com/office/drawing/2014/main" id="{5DCB813B-0DCD-CA40-AF18-435CB0D16157}"/>
              </a:ext>
            </a:extLst>
          </p:cNvPr>
          <p:cNvSpPr txBox="1">
            <a:spLocks/>
          </p:cNvSpPr>
          <p:nvPr/>
        </p:nvSpPr>
        <p:spPr>
          <a:xfrm>
            <a:off x="5967337"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1960</a:t>
            </a:r>
          </a:p>
        </p:txBody>
      </p:sp>
      <p:sp>
        <p:nvSpPr>
          <p:cNvPr id="9" name="Title 1">
            <a:extLst>
              <a:ext uri="{FF2B5EF4-FFF2-40B4-BE49-F238E27FC236}">
                <a16:creationId xmlns:a16="http://schemas.microsoft.com/office/drawing/2014/main" id="{4735A1CF-DD09-2942-94E3-4CC16B158C17}"/>
              </a:ext>
            </a:extLst>
          </p:cNvPr>
          <p:cNvSpPr txBox="1">
            <a:spLocks/>
          </p:cNvSpPr>
          <p:nvPr/>
        </p:nvSpPr>
        <p:spPr>
          <a:xfrm>
            <a:off x="7369257"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1972</a:t>
            </a:r>
          </a:p>
        </p:txBody>
      </p:sp>
      <p:sp>
        <p:nvSpPr>
          <p:cNvPr id="10" name="Title 1">
            <a:extLst>
              <a:ext uri="{FF2B5EF4-FFF2-40B4-BE49-F238E27FC236}">
                <a16:creationId xmlns:a16="http://schemas.microsoft.com/office/drawing/2014/main" id="{AD5F438A-BD6D-7D45-8BD4-55622DAE2F6D}"/>
              </a:ext>
            </a:extLst>
          </p:cNvPr>
          <p:cNvSpPr txBox="1">
            <a:spLocks/>
          </p:cNvSpPr>
          <p:nvPr/>
        </p:nvSpPr>
        <p:spPr>
          <a:xfrm>
            <a:off x="8565821"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1980</a:t>
            </a:r>
          </a:p>
        </p:txBody>
      </p:sp>
      <p:sp>
        <p:nvSpPr>
          <p:cNvPr id="11" name="Title 1">
            <a:extLst>
              <a:ext uri="{FF2B5EF4-FFF2-40B4-BE49-F238E27FC236}">
                <a16:creationId xmlns:a16="http://schemas.microsoft.com/office/drawing/2014/main" id="{43EB94A5-434A-DC41-91BC-156DC000A3CC}"/>
              </a:ext>
            </a:extLst>
          </p:cNvPr>
          <p:cNvSpPr txBox="1">
            <a:spLocks/>
          </p:cNvSpPr>
          <p:nvPr/>
        </p:nvSpPr>
        <p:spPr>
          <a:xfrm>
            <a:off x="9762385"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t>1990</a:t>
            </a:r>
          </a:p>
        </p:txBody>
      </p:sp>
      <p:sp>
        <p:nvSpPr>
          <p:cNvPr id="12" name="Title 1">
            <a:extLst>
              <a:ext uri="{FF2B5EF4-FFF2-40B4-BE49-F238E27FC236}">
                <a16:creationId xmlns:a16="http://schemas.microsoft.com/office/drawing/2014/main" id="{24B67038-FE5A-C84F-A90D-A7E195C4B45C}"/>
              </a:ext>
            </a:extLst>
          </p:cNvPr>
          <p:cNvSpPr txBox="1">
            <a:spLocks/>
          </p:cNvSpPr>
          <p:nvPr/>
        </p:nvSpPr>
        <p:spPr>
          <a:xfrm>
            <a:off x="10935691"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2000</a:t>
            </a:r>
          </a:p>
        </p:txBody>
      </p:sp>
      <p:pic>
        <p:nvPicPr>
          <p:cNvPr id="2" name="Picture 1">
            <a:extLst>
              <a:ext uri="{FF2B5EF4-FFF2-40B4-BE49-F238E27FC236}">
                <a16:creationId xmlns:a16="http://schemas.microsoft.com/office/drawing/2014/main" id="{A76BBFD0-BA68-D548-9978-BE24273EA6AB}"/>
              </a:ext>
            </a:extLst>
          </p:cNvPr>
          <p:cNvPicPr>
            <a:picLocks noChangeAspect="1"/>
          </p:cNvPicPr>
          <p:nvPr/>
        </p:nvPicPr>
        <p:blipFill>
          <a:blip r:embed="rId3"/>
          <a:srcRect/>
          <a:stretch/>
        </p:blipFill>
        <p:spPr>
          <a:xfrm>
            <a:off x="6709629" y="929347"/>
            <a:ext cx="2311706" cy="3440038"/>
          </a:xfrm>
          <a:prstGeom prst="rect">
            <a:avLst/>
          </a:prstGeom>
        </p:spPr>
      </p:pic>
      <p:pic>
        <p:nvPicPr>
          <p:cNvPr id="3" name="Picture 2">
            <a:extLst>
              <a:ext uri="{FF2B5EF4-FFF2-40B4-BE49-F238E27FC236}">
                <a16:creationId xmlns:a16="http://schemas.microsoft.com/office/drawing/2014/main" id="{932EDFD3-5EDA-7347-BB30-7BA84EE28D1E}"/>
              </a:ext>
            </a:extLst>
          </p:cNvPr>
          <p:cNvPicPr>
            <a:picLocks noChangeAspect="1"/>
          </p:cNvPicPr>
          <p:nvPr/>
        </p:nvPicPr>
        <p:blipFill>
          <a:blip r:embed="rId4"/>
          <a:stretch>
            <a:fillRect/>
          </a:stretch>
        </p:blipFill>
        <p:spPr>
          <a:xfrm rot="21106127">
            <a:off x="4505107" y="1126390"/>
            <a:ext cx="1724909" cy="3409704"/>
          </a:xfrm>
          <a:prstGeom prst="rect">
            <a:avLst/>
          </a:prstGeom>
        </p:spPr>
      </p:pic>
      <p:sp>
        <p:nvSpPr>
          <p:cNvPr id="22" name="Title 1">
            <a:extLst>
              <a:ext uri="{FF2B5EF4-FFF2-40B4-BE49-F238E27FC236}">
                <a16:creationId xmlns:a16="http://schemas.microsoft.com/office/drawing/2014/main" id="{BECC1FBF-45A4-724E-B8AF-576ACD0393BB}"/>
              </a:ext>
            </a:extLst>
          </p:cNvPr>
          <p:cNvSpPr txBox="1">
            <a:spLocks/>
          </p:cNvSpPr>
          <p:nvPr/>
        </p:nvSpPr>
        <p:spPr>
          <a:xfrm>
            <a:off x="838200" y="557154"/>
            <a:ext cx="3923172" cy="9266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500" dirty="0"/>
              <a:t>Producentansvar</a:t>
            </a:r>
          </a:p>
        </p:txBody>
      </p:sp>
    </p:spTree>
    <p:extLst>
      <p:ext uri="{BB962C8B-B14F-4D97-AF65-F5344CB8AC3E}">
        <p14:creationId xmlns:p14="http://schemas.microsoft.com/office/powerpoint/2010/main" val="4152904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nodeType="afterEffect">
                                  <p:stCondLst>
                                    <p:cond delay="50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55F64EBF-79C0-3347-BDC1-775F8A43E751}"/>
              </a:ext>
            </a:extLst>
          </p:cNvPr>
          <p:cNvPicPr>
            <a:picLocks noChangeAspect="1"/>
          </p:cNvPicPr>
          <p:nvPr/>
        </p:nvPicPr>
        <p:blipFill>
          <a:blip r:embed="rId3"/>
          <a:stretch>
            <a:fillRect/>
          </a:stretch>
        </p:blipFill>
        <p:spPr>
          <a:xfrm>
            <a:off x="8323906" y="3288320"/>
            <a:ext cx="2884908" cy="2657152"/>
          </a:xfrm>
          <a:prstGeom prst="rect">
            <a:avLst/>
          </a:prstGeom>
        </p:spPr>
      </p:pic>
      <p:sp>
        <p:nvSpPr>
          <p:cNvPr id="24" name="Rectangle 23">
            <a:extLst>
              <a:ext uri="{FF2B5EF4-FFF2-40B4-BE49-F238E27FC236}">
                <a16:creationId xmlns:a16="http://schemas.microsoft.com/office/drawing/2014/main" id="{D298B9FE-7B4C-0547-B873-BC0097A9D9A6}"/>
              </a:ext>
            </a:extLst>
          </p:cNvPr>
          <p:cNvSpPr/>
          <p:nvPr/>
        </p:nvSpPr>
        <p:spPr>
          <a:xfrm>
            <a:off x="8231250" y="3246164"/>
            <a:ext cx="2974843" cy="27638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ectangle 3">
            <a:extLst>
              <a:ext uri="{FF2B5EF4-FFF2-40B4-BE49-F238E27FC236}">
                <a16:creationId xmlns:a16="http://schemas.microsoft.com/office/drawing/2014/main" id="{C6FC6140-8CBA-2D4D-897D-1AB36A7CBD28}"/>
              </a:ext>
            </a:extLst>
          </p:cNvPr>
          <p:cNvSpPr/>
          <p:nvPr/>
        </p:nvSpPr>
        <p:spPr>
          <a:xfrm>
            <a:off x="0" y="4868883"/>
            <a:ext cx="12192000" cy="95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Title 1">
            <a:extLst>
              <a:ext uri="{FF2B5EF4-FFF2-40B4-BE49-F238E27FC236}">
                <a16:creationId xmlns:a16="http://schemas.microsoft.com/office/drawing/2014/main" id="{7ABCECFC-F1B7-A047-AC91-EF3EEB8BC4CE}"/>
              </a:ext>
            </a:extLst>
          </p:cNvPr>
          <p:cNvSpPr>
            <a:spLocks noGrp="1"/>
          </p:cNvSpPr>
          <p:nvPr>
            <p:ph type="title"/>
          </p:nvPr>
        </p:nvSpPr>
        <p:spPr>
          <a:xfrm>
            <a:off x="206332" y="5129154"/>
            <a:ext cx="1049977" cy="505688"/>
          </a:xfrm>
        </p:spPr>
        <p:txBody>
          <a:bodyPr>
            <a:normAutofit/>
          </a:bodyPr>
          <a:lstStyle/>
          <a:p>
            <a:r>
              <a:rPr lang="sv-SE" sz="2400" dirty="0">
                <a:solidFill>
                  <a:schemeClr val="bg1">
                    <a:lumMod val="65000"/>
                  </a:schemeClr>
                </a:solidFill>
              </a:rPr>
              <a:t>1900</a:t>
            </a:r>
          </a:p>
        </p:txBody>
      </p:sp>
      <p:sp>
        <p:nvSpPr>
          <p:cNvPr id="6" name="Title 1">
            <a:extLst>
              <a:ext uri="{FF2B5EF4-FFF2-40B4-BE49-F238E27FC236}">
                <a16:creationId xmlns:a16="http://schemas.microsoft.com/office/drawing/2014/main" id="{E324F6F6-C20E-6A4D-B7A9-7EA52CF0AA08}"/>
              </a:ext>
            </a:extLst>
          </p:cNvPr>
          <p:cNvSpPr txBox="1">
            <a:spLocks/>
          </p:cNvSpPr>
          <p:nvPr/>
        </p:nvSpPr>
        <p:spPr>
          <a:xfrm>
            <a:off x="2041812"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1920</a:t>
            </a:r>
          </a:p>
        </p:txBody>
      </p:sp>
      <p:sp>
        <p:nvSpPr>
          <p:cNvPr id="7" name="Title 1">
            <a:extLst>
              <a:ext uri="{FF2B5EF4-FFF2-40B4-BE49-F238E27FC236}">
                <a16:creationId xmlns:a16="http://schemas.microsoft.com/office/drawing/2014/main" id="{BC767430-A970-024F-A101-969B387026C8}"/>
              </a:ext>
            </a:extLst>
          </p:cNvPr>
          <p:cNvSpPr txBox="1">
            <a:spLocks/>
          </p:cNvSpPr>
          <p:nvPr/>
        </p:nvSpPr>
        <p:spPr>
          <a:xfrm>
            <a:off x="4761372"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1950</a:t>
            </a:r>
          </a:p>
        </p:txBody>
      </p:sp>
      <p:sp>
        <p:nvSpPr>
          <p:cNvPr id="8" name="Title 1">
            <a:extLst>
              <a:ext uri="{FF2B5EF4-FFF2-40B4-BE49-F238E27FC236}">
                <a16:creationId xmlns:a16="http://schemas.microsoft.com/office/drawing/2014/main" id="{5DCB813B-0DCD-CA40-AF18-435CB0D16157}"/>
              </a:ext>
            </a:extLst>
          </p:cNvPr>
          <p:cNvSpPr txBox="1">
            <a:spLocks/>
          </p:cNvSpPr>
          <p:nvPr/>
        </p:nvSpPr>
        <p:spPr>
          <a:xfrm>
            <a:off x="5967337"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1960</a:t>
            </a:r>
          </a:p>
        </p:txBody>
      </p:sp>
      <p:sp>
        <p:nvSpPr>
          <p:cNvPr id="9" name="Title 1">
            <a:extLst>
              <a:ext uri="{FF2B5EF4-FFF2-40B4-BE49-F238E27FC236}">
                <a16:creationId xmlns:a16="http://schemas.microsoft.com/office/drawing/2014/main" id="{4735A1CF-DD09-2942-94E3-4CC16B158C17}"/>
              </a:ext>
            </a:extLst>
          </p:cNvPr>
          <p:cNvSpPr txBox="1">
            <a:spLocks/>
          </p:cNvSpPr>
          <p:nvPr/>
        </p:nvSpPr>
        <p:spPr>
          <a:xfrm>
            <a:off x="7369257"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1972</a:t>
            </a:r>
          </a:p>
        </p:txBody>
      </p:sp>
      <p:sp>
        <p:nvSpPr>
          <p:cNvPr id="10" name="Title 1">
            <a:extLst>
              <a:ext uri="{FF2B5EF4-FFF2-40B4-BE49-F238E27FC236}">
                <a16:creationId xmlns:a16="http://schemas.microsoft.com/office/drawing/2014/main" id="{AD5F438A-BD6D-7D45-8BD4-55622DAE2F6D}"/>
              </a:ext>
            </a:extLst>
          </p:cNvPr>
          <p:cNvSpPr txBox="1">
            <a:spLocks/>
          </p:cNvSpPr>
          <p:nvPr/>
        </p:nvSpPr>
        <p:spPr>
          <a:xfrm>
            <a:off x="8565821"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1980</a:t>
            </a:r>
          </a:p>
        </p:txBody>
      </p:sp>
      <p:sp>
        <p:nvSpPr>
          <p:cNvPr id="11" name="Title 1">
            <a:extLst>
              <a:ext uri="{FF2B5EF4-FFF2-40B4-BE49-F238E27FC236}">
                <a16:creationId xmlns:a16="http://schemas.microsoft.com/office/drawing/2014/main" id="{43EB94A5-434A-DC41-91BC-156DC000A3CC}"/>
              </a:ext>
            </a:extLst>
          </p:cNvPr>
          <p:cNvSpPr txBox="1">
            <a:spLocks/>
          </p:cNvSpPr>
          <p:nvPr/>
        </p:nvSpPr>
        <p:spPr>
          <a:xfrm>
            <a:off x="9762385"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solidFill>
                  <a:schemeClr val="bg1">
                    <a:lumMod val="65000"/>
                  </a:schemeClr>
                </a:solidFill>
              </a:rPr>
              <a:t>1990</a:t>
            </a:r>
          </a:p>
        </p:txBody>
      </p:sp>
      <p:sp>
        <p:nvSpPr>
          <p:cNvPr id="12" name="Title 1">
            <a:extLst>
              <a:ext uri="{FF2B5EF4-FFF2-40B4-BE49-F238E27FC236}">
                <a16:creationId xmlns:a16="http://schemas.microsoft.com/office/drawing/2014/main" id="{24B67038-FE5A-C84F-A90D-A7E195C4B45C}"/>
              </a:ext>
            </a:extLst>
          </p:cNvPr>
          <p:cNvSpPr txBox="1">
            <a:spLocks/>
          </p:cNvSpPr>
          <p:nvPr/>
        </p:nvSpPr>
        <p:spPr>
          <a:xfrm>
            <a:off x="10935691" y="5129154"/>
            <a:ext cx="1049977" cy="5056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400" dirty="0"/>
              <a:t>2000</a:t>
            </a:r>
          </a:p>
        </p:txBody>
      </p:sp>
      <p:sp>
        <p:nvSpPr>
          <p:cNvPr id="13" name="Title 1">
            <a:extLst>
              <a:ext uri="{FF2B5EF4-FFF2-40B4-BE49-F238E27FC236}">
                <a16:creationId xmlns:a16="http://schemas.microsoft.com/office/drawing/2014/main" id="{80F1E538-4874-5248-98F5-EB74744CCF82}"/>
              </a:ext>
            </a:extLst>
          </p:cNvPr>
          <p:cNvSpPr txBox="1">
            <a:spLocks/>
          </p:cNvSpPr>
          <p:nvPr/>
        </p:nvSpPr>
        <p:spPr>
          <a:xfrm>
            <a:off x="838200" y="557154"/>
            <a:ext cx="3923172" cy="9266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r>
              <a:rPr lang="sv-SE" sz="2500" dirty="0"/>
              <a:t>Producentansvar</a:t>
            </a:r>
          </a:p>
        </p:txBody>
      </p:sp>
      <p:pic>
        <p:nvPicPr>
          <p:cNvPr id="14" name="Picture 13">
            <a:extLst>
              <a:ext uri="{FF2B5EF4-FFF2-40B4-BE49-F238E27FC236}">
                <a16:creationId xmlns:a16="http://schemas.microsoft.com/office/drawing/2014/main" id="{489C9D4D-96F7-EA44-88BC-ED98D0C92E7C}"/>
              </a:ext>
            </a:extLst>
          </p:cNvPr>
          <p:cNvPicPr>
            <a:picLocks noChangeAspect="1"/>
          </p:cNvPicPr>
          <p:nvPr/>
        </p:nvPicPr>
        <p:blipFill>
          <a:blip r:embed="rId4"/>
          <a:stretch>
            <a:fillRect/>
          </a:stretch>
        </p:blipFill>
        <p:spPr>
          <a:xfrm rot="20437281">
            <a:off x="1202037" y="2307777"/>
            <a:ext cx="1077315" cy="1568841"/>
          </a:xfrm>
          <a:prstGeom prst="rect">
            <a:avLst/>
          </a:prstGeom>
        </p:spPr>
      </p:pic>
      <p:pic>
        <p:nvPicPr>
          <p:cNvPr id="15" name="Picture 14">
            <a:extLst>
              <a:ext uri="{FF2B5EF4-FFF2-40B4-BE49-F238E27FC236}">
                <a16:creationId xmlns:a16="http://schemas.microsoft.com/office/drawing/2014/main" id="{9EAE394F-25B8-0A4D-967F-08461BC19E01}"/>
              </a:ext>
            </a:extLst>
          </p:cNvPr>
          <p:cNvPicPr>
            <a:picLocks noChangeAspect="1"/>
          </p:cNvPicPr>
          <p:nvPr/>
        </p:nvPicPr>
        <p:blipFill>
          <a:blip r:embed="rId5"/>
          <a:stretch>
            <a:fillRect/>
          </a:stretch>
        </p:blipFill>
        <p:spPr>
          <a:xfrm rot="1123898">
            <a:off x="3135219" y="2457141"/>
            <a:ext cx="731278" cy="1270113"/>
          </a:xfrm>
          <a:prstGeom prst="rect">
            <a:avLst/>
          </a:prstGeom>
        </p:spPr>
      </p:pic>
      <p:pic>
        <p:nvPicPr>
          <p:cNvPr id="21" name="Bildobjekt 2">
            <a:extLst>
              <a:ext uri="{FF2B5EF4-FFF2-40B4-BE49-F238E27FC236}">
                <a16:creationId xmlns:a16="http://schemas.microsoft.com/office/drawing/2014/main" id="{1D033B7A-705D-9C48-A9B8-E7A956EF2B0F}"/>
              </a:ext>
            </a:extLst>
          </p:cNvPr>
          <p:cNvPicPr>
            <a:picLocks noChangeAspect="1"/>
          </p:cNvPicPr>
          <p:nvPr/>
        </p:nvPicPr>
        <p:blipFill>
          <a:blip r:embed="rId6"/>
          <a:stretch>
            <a:fillRect/>
          </a:stretch>
        </p:blipFill>
        <p:spPr>
          <a:xfrm>
            <a:off x="6858240" y="2205255"/>
            <a:ext cx="5808289" cy="2580993"/>
          </a:xfrm>
          <a:prstGeom prst="rect">
            <a:avLst/>
          </a:prstGeom>
        </p:spPr>
      </p:pic>
      <p:pic>
        <p:nvPicPr>
          <p:cNvPr id="22" name="Picture 21">
            <a:extLst>
              <a:ext uri="{FF2B5EF4-FFF2-40B4-BE49-F238E27FC236}">
                <a16:creationId xmlns:a16="http://schemas.microsoft.com/office/drawing/2014/main" id="{ACA4F9EF-7395-B740-8701-4A9BEA8E733E}"/>
              </a:ext>
            </a:extLst>
          </p:cNvPr>
          <p:cNvPicPr>
            <a:picLocks noChangeAspect="1"/>
          </p:cNvPicPr>
          <p:nvPr/>
        </p:nvPicPr>
        <p:blipFill>
          <a:blip r:embed="rId7"/>
          <a:stretch>
            <a:fillRect/>
          </a:stretch>
        </p:blipFill>
        <p:spPr>
          <a:xfrm rot="20338399">
            <a:off x="4867619" y="2310087"/>
            <a:ext cx="1418524" cy="1518420"/>
          </a:xfrm>
          <a:prstGeom prst="rect">
            <a:avLst/>
          </a:prstGeom>
        </p:spPr>
      </p:pic>
    </p:spTree>
    <p:extLst>
      <p:ext uri="{BB962C8B-B14F-4D97-AF65-F5344CB8AC3E}">
        <p14:creationId xmlns:p14="http://schemas.microsoft.com/office/powerpoint/2010/main" val="4108253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14"/>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15"/>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22"/>
                                        </p:tgtEl>
                                        <p:attrNameLst>
                                          <p:attrName>style.visibility</p:attrName>
                                        </p:attrNameLst>
                                      </p:cBhvr>
                                      <p:to>
                                        <p:strVal val="visible"/>
                                      </p:to>
                                    </p:set>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1000" fill="hold"/>
                                        <p:tgtEl>
                                          <p:spTgt spid="21"/>
                                        </p:tgtEl>
                                        <p:attrNameLst>
                                          <p:attrName>ppt_x</p:attrName>
                                        </p:attrNameLst>
                                      </p:cBhvr>
                                      <p:tavLst>
                                        <p:tav tm="0">
                                          <p:val>
                                            <p:strVal val="1+#ppt_w/2"/>
                                          </p:val>
                                        </p:tav>
                                        <p:tav tm="100000">
                                          <p:val>
                                            <p:strVal val="#ppt_x"/>
                                          </p:val>
                                        </p:tav>
                                      </p:tavLst>
                                    </p:anim>
                                    <p:anim calcmode="lin" valueType="num">
                                      <p:cBhvr additive="base">
                                        <p:cTn id="17" dur="10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0" presetClass="path" presetSubtype="0" accel="50000" decel="50000" fill="hold" nodeType="afterEffect">
                                  <p:stCondLst>
                                    <p:cond delay="0"/>
                                  </p:stCondLst>
                                  <p:childTnLst>
                                    <p:animMotion origin="layout" path="M -0.00026 0.00416 L -0.00026 -0.36343 " pathEditMode="relative" rAng="0" ptsTypes="AA">
                                      <p:cBhvr>
                                        <p:cTn id="20" dur="2000" fill="hold"/>
                                        <p:tgtEl>
                                          <p:spTgt spid="23"/>
                                        </p:tgtEl>
                                        <p:attrNameLst>
                                          <p:attrName>ppt_x</p:attrName>
                                          <p:attrName>ppt_y</p:attrName>
                                        </p:attrNameLst>
                                      </p:cBhvr>
                                      <p:rCtr x="0" y="-1838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697E282-1139-8A4A-90C6-1EEA27B9F95A}"/>
              </a:ext>
            </a:extLst>
          </p:cNvPr>
          <p:cNvSpPr/>
          <p:nvPr/>
        </p:nvSpPr>
        <p:spPr>
          <a:xfrm>
            <a:off x="3868403" y="731231"/>
            <a:ext cx="4626716" cy="830997"/>
          </a:xfrm>
          <a:prstGeom prst="rect">
            <a:avLst/>
          </a:prstGeom>
        </p:spPr>
        <p:txBody>
          <a:bodyPr wrap="none">
            <a:spAutoFit/>
          </a:bodyPr>
          <a:lstStyle/>
          <a:p>
            <a:r>
              <a:rPr lang="sv-SE" sz="4800" b="1" dirty="0">
                <a:solidFill>
                  <a:srgbClr val="F3F8FB"/>
                </a:solidFill>
                <a:latin typeface="Arial" panose="020B0604020202020204" pitchFamily="34" charset="0"/>
                <a:ea typeface="+mj-ea"/>
                <a:cs typeface="Arial" panose="020B0604020202020204" pitchFamily="34" charset="0"/>
              </a:rPr>
              <a:t>Visste du att …</a:t>
            </a:r>
            <a:endParaRPr lang="sv-SE" dirty="0"/>
          </a:p>
        </p:txBody>
      </p:sp>
      <p:sp>
        <p:nvSpPr>
          <p:cNvPr id="10" name="TextBox 9">
            <a:extLst>
              <a:ext uri="{FF2B5EF4-FFF2-40B4-BE49-F238E27FC236}">
                <a16:creationId xmlns:a16="http://schemas.microsoft.com/office/drawing/2014/main" id="{18D5F5E2-0E96-7546-9640-3D55F1D10025}"/>
              </a:ext>
            </a:extLst>
          </p:cNvPr>
          <p:cNvSpPr txBox="1"/>
          <p:nvPr/>
        </p:nvSpPr>
        <p:spPr>
          <a:xfrm>
            <a:off x="-452486" y="4412463"/>
            <a:ext cx="184731" cy="369332"/>
          </a:xfrm>
          <a:prstGeom prst="rect">
            <a:avLst/>
          </a:prstGeom>
          <a:noFill/>
        </p:spPr>
        <p:txBody>
          <a:bodyPr wrap="none" rtlCol="0">
            <a:spAutoFit/>
          </a:bodyPr>
          <a:lstStyle/>
          <a:p>
            <a:endParaRPr lang="sv-SE" dirty="0"/>
          </a:p>
        </p:txBody>
      </p:sp>
      <p:pic>
        <p:nvPicPr>
          <p:cNvPr id="11" name="Picture 10">
            <a:extLst>
              <a:ext uri="{FF2B5EF4-FFF2-40B4-BE49-F238E27FC236}">
                <a16:creationId xmlns:a16="http://schemas.microsoft.com/office/drawing/2014/main" id="{BB6C8894-E4E0-BD4D-ACCE-4762C5B58E41}"/>
              </a:ext>
            </a:extLst>
          </p:cNvPr>
          <p:cNvPicPr>
            <a:picLocks noChangeAspect="1"/>
          </p:cNvPicPr>
          <p:nvPr/>
        </p:nvPicPr>
        <p:blipFill>
          <a:blip r:embed="rId3"/>
          <a:stretch>
            <a:fillRect/>
          </a:stretch>
        </p:blipFill>
        <p:spPr>
          <a:xfrm rot="20997478">
            <a:off x="537670" y="325987"/>
            <a:ext cx="1828800" cy="1739900"/>
          </a:xfrm>
          <a:prstGeom prst="rect">
            <a:avLst/>
          </a:prstGeom>
        </p:spPr>
      </p:pic>
      <p:sp>
        <p:nvSpPr>
          <p:cNvPr id="17" name="Rectangle 16">
            <a:extLst>
              <a:ext uri="{FF2B5EF4-FFF2-40B4-BE49-F238E27FC236}">
                <a16:creationId xmlns:a16="http://schemas.microsoft.com/office/drawing/2014/main" id="{2DDD05F6-4EF1-C548-A73C-53FA69D22897}"/>
              </a:ext>
            </a:extLst>
          </p:cNvPr>
          <p:cNvSpPr/>
          <p:nvPr/>
        </p:nvSpPr>
        <p:spPr>
          <a:xfrm>
            <a:off x="2199250" y="1650811"/>
            <a:ext cx="7793501" cy="1077218"/>
          </a:xfrm>
          <a:prstGeom prst="rect">
            <a:avLst/>
          </a:prstGeom>
        </p:spPr>
        <p:txBody>
          <a:bodyPr wrap="square">
            <a:spAutoFit/>
          </a:bodyPr>
          <a:lstStyle/>
          <a:p>
            <a:pPr algn="ctr">
              <a:spcBef>
                <a:spcPts val="2600"/>
              </a:spcBef>
            </a:pPr>
            <a:r>
              <a:rPr lang="sv-SE" sz="3200" dirty="0">
                <a:solidFill>
                  <a:srgbClr val="F3F8FB"/>
                </a:solidFill>
                <a:latin typeface="Arial" panose="020B0604020202020204" pitchFamily="34" charset="0"/>
                <a:ea typeface="+mj-ea"/>
                <a:cs typeface="Arial" panose="020B0604020202020204" pitchFamily="34" charset="0"/>
              </a:rPr>
              <a:t>År 1920 slängde en person i Sverige ca 30 kilo sopor per år. </a:t>
            </a:r>
          </a:p>
        </p:txBody>
      </p:sp>
      <p:pic>
        <p:nvPicPr>
          <p:cNvPr id="3" name="Picture 2">
            <a:extLst>
              <a:ext uri="{FF2B5EF4-FFF2-40B4-BE49-F238E27FC236}">
                <a16:creationId xmlns:a16="http://schemas.microsoft.com/office/drawing/2014/main" id="{13EEB4A9-B9C2-F549-B54F-264EC4C210D8}"/>
              </a:ext>
            </a:extLst>
          </p:cNvPr>
          <p:cNvPicPr>
            <a:picLocks noChangeAspect="1"/>
          </p:cNvPicPr>
          <p:nvPr/>
        </p:nvPicPr>
        <p:blipFill>
          <a:blip r:embed="rId4"/>
          <a:stretch>
            <a:fillRect/>
          </a:stretch>
        </p:blipFill>
        <p:spPr>
          <a:xfrm>
            <a:off x="1561514" y="2939061"/>
            <a:ext cx="2574389" cy="3468777"/>
          </a:xfrm>
          <a:prstGeom prst="rect">
            <a:avLst/>
          </a:prstGeom>
        </p:spPr>
      </p:pic>
      <p:sp>
        <p:nvSpPr>
          <p:cNvPr id="4" name="Rectangle 3">
            <a:extLst>
              <a:ext uri="{FF2B5EF4-FFF2-40B4-BE49-F238E27FC236}">
                <a16:creationId xmlns:a16="http://schemas.microsoft.com/office/drawing/2014/main" id="{DFA9A6CE-A814-D64A-992A-A34540017608}"/>
              </a:ext>
            </a:extLst>
          </p:cNvPr>
          <p:cNvSpPr/>
          <p:nvPr/>
        </p:nvSpPr>
        <p:spPr>
          <a:xfrm>
            <a:off x="2930770" y="2890391"/>
            <a:ext cx="6330461" cy="1077218"/>
          </a:xfrm>
          <a:prstGeom prst="rect">
            <a:avLst/>
          </a:prstGeom>
        </p:spPr>
        <p:txBody>
          <a:bodyPr wrap="square" anchor="t">
            <a:spAutoFit/>
          </a:bodyPr>
          <a:lstStyle/>
          <a:p>
            <a:pPr algn="ctr">
              <a:spcBef>
                <a:spcPts val="2600"/>
              </a:spcBef>
            </a:pPr>
            <a:r>
              <a:rPr lang="sv-SE" sz="3200" dirty="0">
                <a:solidFill>
                  <a:srgbClr val="F3F8FB"/>
                </a:solidFill>
                <a:latin typeface="Arial"/>
                <a:cs typeface="Arial"/>
              </a:rPr>
              <a:t>Nu väger vår årliga soppåse ungefär 450 kilo!</a:t>
            </a:r>
            <a:endParaRPr lang="sv-SE" sz="3200" dirty="0">
              <a:latin typeface="Arial"/>
              <a:cs typeface="Arial"/>
            </a:endParaRPr>
          </a:p>
        </p:txBody>
      </p:sp>
      <p:pic>
        <p:nvPicPr>
          <p:cNvPr id="5" name="Picture 4">
            <a:extLst>
              <a:ext uri="{FF2B5EF4-FFF2-40B4-BE49-F238E27FC236}">
                <a16:creationId xmlns:a16="http://schemas.microsoft.com/office/drawing/2014/main" id="{1899708F-19FC-9147-901D-258CEE87644F}"/>
              </a:ext>
            </a:extLst>
          </p:cNvPr>
          <p:cNvPicPr>
            <a:picLocks noChangeAspect="1"/>
          </p:cNvPicPr>
          <p:nvPr/>
        </p:nvPicPr>
        <p:blipFill>
          <a:blip r:embed="rId5"/>
          <a:stretch>
            <a:fillRect/>
          </a:stretch>
        </p:blipFill>
        <p:spPr>
          <a:xfrm>
            <a:off x="9354745" y="2944123"/>
            <a:ext cx="1871273" cy="3463715"/>
          </a:xfrm>
          <a:prstGeom prst="rect">
            <a:avLst/>
          </a:prstGeom>
        </p:spPr>
      </p:pic>
      <p:pic>
        <p:nvPicPr>
          <p:cNvPr id="7" name="Picture 6">
            <a:extLst>
              <a:ext uri="{FF2B5EF4-FFF2-40B4-BE49-F238E27FC236}">
                <a16:creationId xmlns:a16="http://schemas.microsoft.com/office/drawing/2014/main" id="{88991210-D0CD-B542-8761-A2291BB4CF96}"/>
              </a:ext>
            </a:extLst>
          </p:cNvPr>
          <p:cNvPicPr>
            <a:picLocks noChangeAspect="1"/>
          </p:cNvPicPr>
          <p:nvPr/>
        </p:nvPicPr>
        <p:blipFill>
          <a:blip r:embed="rId6"/>
          <a:stretch>
            <a:fillRect/>
          </a:stretch>
        </p:blipFill>
        <p:spPr>
          <a:xfrm>
            <a:off x="7916068" y="4928159"/>
            <a:ext cx="1345163" cy="1479679"/>
          </a:xfrm>
          <a:prstGeom prst="rect">
            <a:avLst/>
          </a:prstGeom>
        </p:spPr>
      </p:pic>
      <p:pic>
        <p:nvPicPr>
          <p:cNvPr id="13" name="Picture 12">
            <a:extLst>
              <a:ext uri="{FF2B5EF4-FFF2-40B4-BE49-F238E27FC236}">
                <a16:creationId xmlns:a16="http://schemas.microsoft.com/office/drawing/2014/main" id="{8D67C9F4-36CA-6B48-8254-D7E81A9D8959}"/>
              </a:ext>
            </a:extLst>
          </p:cNvPr>
          <p:cNvPicPr>
            <a:picLocks noChangeAspect="1"/>
          </p:cNvPicPr>
          <p:nvPr/>
        </p:nvPicPr>
        <p:blipFill>
          <a:blip r:embed="rId6"/>
          <a:stretch>
            <a:fillRect/>
          </a:stretch>
        </p:blipFill>
        <p:spPr>
          <a:xfrm>
            <a:off x="6818788" y="4900023"/>
            <a:ext cx="1345163" cy="1479679"/>
          </a:xfrm>
          <a:prstGeom prst="rect">
            <a:avLst/>
          </a:prstGeom>
        </p:spPr>
      </p:pic>
      <p:pic>
        <p:nvPicPr>
          <p:cNvPr id="14" name="Picture 13">
            <a:extLst>
              <a:ext uri="{FF2B5EF4-FFF2-40B4-BE49-F238E27FC236}">
                <a16:creationId xmlns:a16="http://schemas.microsoft.com/office/drawing/2014/main" id="{BA652FE1-2685-3547-8BE6-323E639E04C5}"/>
              </a:ext>
            </a:extLst>
          </p:cNvPr>
          <p:cNvPicPr>
            <a:picLocks noChangeAspect="1"/>
          </p:cNvPicPr>
          <p:nvPr/>
        </p:nvPicPr>
        <p:blipFill>
          <a:blip r:embed="rId6"/>
          <a:stretch>
            <a:fillRect/>
          </a:stretch>
        </p:blipFill>
        <p:spPr>
          <a:xfrm>
            <a:off x="7648780" y="4876355"/>
            <a:ext cx="1345163" cy="1479679"/>
          </a:xfrm>
          <a:prstGeom prst="rect">
            <a:avLst/>
          </a:prstGeom>
        </p:spPr>
      </p:pic>
      <p:pic>
        <p:nvPicPr>
          <p:cNvPr id="15" name="Picture 14">
            <a:extLst>
              <a:ext uri="{FF2B5EF4-FFF2-40B4-BE49-F238E27FC236}">
                <a16:creationId xmlns:a16="http://schemas.microsoft.com/office/drawing/2014/main" id="{9D950084-9706-F041-A74C-FC2A4EFF4FCD}"/>
              </a:ext>
            </a:extLst>
          </p:cNvPr>
          <p:cNvPicPr>
            <a:picLocks noChangeAspect="1"/>
          </p:cNvPicPr>
          <p:nvPr/>
        </p:nvPicPr>
        <p:blipFill>
          <a:blip r:embed="rId6"/>
          <a:stretch>
            <a:fillRect/>
          </a:stretch>
        </p:blipFill>
        <p:spPr>
          <a:xfrm>
            <a:off x="7809965" y="4098976"/>
            <a:ext cx="1345163" cy="1479679"/>
          </a:xfrm>
          <a:prstGeom prst="rect">
            <a:avLst/>
          </a:prstGeom>
        </p:spPr>
      </p:pic>
      <p:pic>
        <p:nvPicPr>
          <p:cNvPr id="16" name="Picture 15">
            <a:extLst>
              <a:ext uri="{FF2B5EF4-FFF2-40B4-BE49-F238E27FC236}">
                <a16:creationId xmlns:a16="http://schemas.microsoft.com/office/drawing/2014/main" id="{AB7731A7-8B52-B146-A2B2-20F4FEDC8023}"/>
              </a:ext>
            </a:extLst>
          </p:cNvPr>
          <p:cNvPicPr>
            <a:picLocks noChangeAspect="1"/>
          </p:cNvPicPr>
          <p:nvPr/>
        </p:nvPicPr>
        <p:blipFill>
          <a:blip r:embed="rId6"/>
          <a:stretch>
            <a:fillRect/>
          </a:stretch>
        </p:blipFill>
        <p:spPr>
          <a:xfrm>
            <a:off x="8464707" y="4576466"/>
            <a:ext cx="1345163" cy="1479679"/>
          </a:xfrm>
          <a:prstGeom prst="rect">
            <a:avLst/>
          </a:prstGeom>
        </p:spPr>
      </p:pic>
      <p:pic>
        <p:nvPicPr>
          <p:cNvPr id="18" name="Picture 17">
            <a:extLst>
              <a:ext uri="{FF2B5EF4-FFF2-40B4-BE49-F238E27FC236}">
                <a16:creationId xmlns:a16="http://schemas.microsoft.com/office/drawing/2014/main" id="{F7480D5C-C68F-384C-9DE2-264CFF1F8B5D}"/>
              </a:ext>
            </a:extLst>
          </p:cNvPr>
          <p:cNvPicPr>
            <a:picLocks noChangeAspect="1"/>
          </p:cNvPicPr>
          <p:nvPr/>
        </p:nvPicPr>
        <p:blipFill>
          <a:blip r:embed="rId6"/>
          <a:stretch>
            <a:fillRect/>
          </a:stretch>
        </p:blipFill>
        <p:spPr>
          <a:xfrm>
            <a:off x="7592834" y="5111039"/>
            <a:ext cx="1345163" cy="1479679"/>
          </a:xfrm>
          <a:prstGeom prst="rect">
            <a:avLst/>
          </a:prstGeom>
        </p:spPr>
      </p:pic>
      <p:pic>
        <p:nvPicPr>
          <p:cNvPr id="19" name="Picture 18">
            <a:extLst>
              <a:ext uri="{FF2B5EF4-FFF2-40B4-BE49-F238E27FC236}">
                <a16:creationId xmlns:a16="http://schemas.microsoft.com/office/drawing/2014/main" id="{CD2FD4F9-4F21-644F-A0A6-4DE6D6C0EB3C}"/>
              </a:ext>
            </a:extLst>
          </p:cNvPr>
          <p:cNvPicPr>
            <a:picLocks noChangeAspect="1"/>
          </p:cNvPicPr>
          <p:nvPr/>
        </p:nvPicPr>
        <p:blipFill>
          <a:blip r:embed="rId6"/>
          <a:stretch>
            <a:fillRect/>
          </a:stretch>
        </p:blipFill>
        <p:spPr>
          <a:xfrm>
            <a:off x="8478774" y="5012564"/>
            <a:ext cx="1345163" cy="1479679"/>
          </a:xfrm>
          <a:prstGeom prst="rect">
            <a:avLst/>
          </a:prstGeom>
        </p:spPr>
      </p:pic>
      <p:pic>
        <p:nvPicPr>
          <p:cNvPr id="20" name="Picture 19">
            <a:extLst>
              <a:ext uri="{FF2B5EF4-FFF2-40B4-BE49-F238E27FC236}">
                <a16:creationId xmlns:a16="http://schemas.microsoft.com/office/drawing/2014/main" id="{ABEECE11-CB53-F944-A06C-5E748B688ADC}"/>
              </a:ext>
            </a:extLst>
          </p:cNvPr>
          <p:cNvPicPr>
            <a:picLocks noChangeAspect="1"/>
          </p:cNvPicPr>
          <p:nvPr/>
        </p:nvPicPr>
        <p:blipFill>
          <a:blip r:embed="rId6"/>
          <a:stretch>
            <a:fillRect/>
          </a:stretch>
        </p:blipFill>
        <p:spPr>
          <a:xfrm>
            <a:off x="9098119" y="5044707"/>
            <a:ext cx="1345163" cy="1479679"/>
          </a:xfrm>
          <a:prstGeom prst="rect">
            <a:avLst/>
          </a:prstGeom>
        </p:spPr>
      </p:pic>
      <p:pic>
        <p:nvPicPr>
          <p:cNvPr id="21" name="Picture 20">
            <a:extLst>
              <a:ext uri="{FF2B5EF4-FFF2-40B4-BE49-F238E27FC236}">
                <a16:creationId xmlns:a16="http://schemas.microsoft.com/office/drawing/2014/main" id="{EC94B34E-D25C-1646-9FE6-40CB04B90FB8}"/>
              </a:ext>
            </a:extLst>
          </p:cNvPr>
          <p:cNvPicPr>
            <a:picLocks noChangeAspect="1"/>
          </p:cNvPicPr>
          <p:nvPr/>
        </p:nvPicPr>
        <p:blipFill>
          <a:blip r:embed="rId6"/>
          <a:stretch>
            <a:fillRect/>
          </a:stretch>
        </p:blipFill>
        <p:spPr>
          <a:xfrm>
            <a:off x="6227944" y="5082903"/>
            <a:ext cx="1345163" cy="1479679"/>
          </a:xfrm>
          <a:prstGeom prst="rect">
            <a:avLst/>
          </a:prstGeom>
        </p:spPr>
      </p:pic>
      <p:pic>
        <p:nvPicPr>
          <p:cNvPr id="22" name="Picture 21">
            <a:extLst>
              <a:ext uri="{FF2B5EF4-FFF2-40B4-BE49-F238E27FC236}">
                <a16:creationId xmlns:a16="http://schemas.microsoft.com/office/drawing/2014/main" id="{13FF421A-3018-4D4A-AADA-ED814FE26169}"/>
              </a:ext>
            </a:extLst>
          </p:cNvPr>
          <p:cNvPicPr>
            <a:picLocks noChangeAspect="1"/>
          </p:cNvPicPr>
          <p:nvPr/>
        </p:nvPicPr>
        <p:blipFill>
          <a:blip r:embed="rId6"/>
          <a:stretch>
            <a:fillRect/>
          </a:stretch>
        </p:blipFill>
        <p:spPr>
          <a:xfrm>
            <a:off x="6948366" y="4009904"/>
            <a:ext cx="1345163" cy="1479679"/>
          </a:xfrm>
          <a:prstGeom prst="rect">
            <a:avLst/>
          </a:prstGeom>
        </p:spPr>
      </p:pic>
      <p:pic>
        <p:nvPicPr>
          <p:cNvPr id="23" name="Picture 22">
            <a:extLst>
              <a:ext uri="{FF2B5EF4-FFF2-40B4-BE49-F238E27FC236}">
                <a16:creationId xmlns:a16="http://schemas.microsoft.com/office/drawing/2014/main" id="{B147F7F4-4570-0744-BA75-ADE46E5908A1}"/>
              </a:ext>
            </a:extLst>
          </p:cNvPr>
          <p:cNvPicPr>
            <a:picLocks noChangeAspect="1"/>
          </p:cNvPicPr>
          <p:nvPr/>
        </p:nvPicPr>
        <p:blipFill>
          <a:blip r:embed="rId6"/>
          <a:stretch>
            <a:fillRect/>
          </a:stretch>
        </p:blipFill>
        <p:spPr>
          <a:xfrm>
            <a:off x="7043870" y="4689007"/>
            <a:ext cx="1345163" cy="1479679"/>
          </a:xfrm>
          <a:prstGeom prst="rect">
            <a:avLst/>
          </a:prstGeom>
        </p:spPr>
      </p:pic>
      <p:pic>
        <p:nvPicPr>
          <p:cNvPr id="24" name="Picture 23">
            <a:extLst>
              <a:ext uri="{FF2B5EF4-FFF2-40B4-BE49-F238E27FC236}">
                <a16:creationId xmlns:a16="http://schemas.microsoft.com/office/drawing/2014/main" id="{17627665-D485-A84D-9575-2E0BDFD91774}"/>
              </a:ext>
            </a:extLst>
          </p:cNvPr>
          <p:cNvPicPr>
            <a:picLocks noChangeAspect="1"/>
          </p:cNvPicPr>
          <p:nvPr/>
        </p:nvPicPr>
        <p:blipFill>
          <a:blip r:embed="rId6"/>
          <a:stretch>
            <a:fillRect/>
          </a:stretch>
        </p:blipFill>
        <p:spPr>
          <a:xfrm>
            <a:off x="8447373" y="4016846"/>
            <a:ext cx="1345163" cy="1479679"/>
          </a:xfrm>
          <a:prstGeom prst="rect">
            <a:avLst/>
          </a:prstGeom>
        </p:spPr>
      </p:pic>
      <p:sp>
        <p:nvSpPr>
          <p:cNvPr id="2" name="textruta 1">
            <a:extLst>
              <a:ext uri="{FF2B5EF4-FFF2-40B4-BE49-F238E27FC236}">
                <a16:creationId xmlns:a16="http://schemas.microsoft.com/office/drawing/2014/main" id="{6D0CA2D7-4B4C-4E3E-8A39-620830F54CAF}"/>
              </a:ext>
            </a:extLst>
          </p:cNvPr>
          <p:cNvSpPr txBox="1"/>
          <p:nvPr/>
        </p:nvSpPr>
        <p:spPr>
          <a:xfrm>
            <a:off x="7620947" y="5597942"/>
            <a:ext cx="2310875" cy="830997"/>
          </a:xfrm>
          <a:prstGeom prst="rect">
            <a:avLst/>
          </a:prstGeom>
          <a:noFill/>
        </p:spPr>
        <p:txBody>
          <a:bodyPr wrap="square" rtlCol="0">
            <a:spAutoFit/>
          </a:bodyPr>
          <a:lstStyle/>
          <a:p>
            <a:r>
              <a:rPr lang="sv-SE" sz="4800" dirty="0">
                <a:solidFill>
                  <a:schemeClr val="bg1"/>
                </a:solidFill>
                <a:latin typeface="Fira Sans Medium" panose="020B0603050000020004" pitchFamily="34" charset="0"/>
                <a:ea typeface="Fira Sans Heavy" panose="020B0A03050000020004" pitchFamily="34" charset="0"/>
              </a:rPr>
              <a:t>450 kg</a:t>
            </a:r>
          </a:p>
        </p:txBody>
      </p:sp>
    </p:spTree>
    <p:extLst>
      <p:ext uri="{BB962C8B-B14F-4D97-AF65-F5344CB8AC3E}">
        <p14:creationId xmlns:p14="http://schemas.microsoft.com/office/powerpoint/2010/main" val="528349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17"/>
                                        </p:tgtEl>
                                        <p:attrNameLst>
                                          <p:attrName>style.visibility</p:attrName>
                                        </p:attrNameLst>
                                      </p:cBhvr>
                                      <p:to>
                                        <p:strVal val="visible"/>
                                      </p:to>
                                    </p:se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 presetClass="entr" presetSubtype="0" fill="hold" grpId="0" nodeType="afterEffect">
                                  <p:stCondLst>
                                    <p:cond delay="1000"/>
                                  </p:stCondLst>
                                  <p:childTnLst>
                                    <p:set>
                                      <p:cBhvr>
                                        <p:cTn id="20" dur="1" fill="hold">
                                          <p:stCondLst>
                                            <p:cond delay="0"/>
                                          </p:stCondLst>
                                        </p:cTn>
                                        <p:tgtEl>
                                          <p:spTgt spid="4"/>
                                        </p:tgtEl>
                                        <p:attrNameLst>
                                          <p:attrName>style.visibility</p:attrName>
                                        </p:attrNameLst>
                                      </p:cBhvr>
                                      <p:to>
                                        <p:strVal val="visible"/>
                                      </p:to>
                                    </p:set>
                                  </p:childTnLst>
                                </p:cTn>
                              </p:par>
                            </p:childTnLst>
                          </p:cTn>
                        </p:par>
                        <p:par>
                          <p:cTn id="21" fill="hold">
                            <p:stCondLst>
                              <p:cond delay="2500"/>
                            </p:stCondLst>
                            <p:childTnLst>
                              <p:par>
                                <p:cTn id="22" presetID="2" presetClass="entr" presetSubtype="2"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1+#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1" presetClass="entr" presetSubtype="0" fill="hold" nodeType="afterEffect">
                                  <p:stCondLst>
                                    <p:cond delay="500"/>
                                  </p:stCondLst>
                                  <p:childTnLst>
                                    <p:set>
                                      <p:cBhvr>
                                        <p:cTn id="28" dur="1" fill="hold">
                                          <p:stCondLst>
                                            <p:cond delay="0"/>
                                          </p:stCondLst>
                                        </p:cTn>
                                        <p:tgtEl>
                                          <p:spTgt spid="7"/>
                                        </p:tgtEl>
                                        <p:attrNameLst>
                                          <p:attrName>style.visibility</p:attrName>
                                        </p:attrNameLst>
                                      </p:cBhvr>
                                      <p:to>
                                        <p:strVal val="visible"/>
                                      </p:to>
                                    </p:set>
                                  </p:childTnLst>
                                </p:cTn>
                              </p:par>
                            </p:childTnLst>
                          </p:cTn>
                        </p:par>
                        <p:par>
                          <p:cTn id="29" fill="hold">
                            <p:stCondLst>
                              <p:cond delay="3500"/>
                            </p:stCondLst>
                            <p:childTnLst>
                              <p:par>
                                <p:cTn id="30" presetID="1" presetClass="entr" presetSubtype="0" fill="hold" nodeType="afterEffect">
                                  <p:stCondLst>
                                    <p:cond delay="500"/>
                                  </p:stCondLst>
                                  <p:childTnLst>
                                    <p:set>
                                      <p:cBhvr>
                                        <p:cTn id="31" dur="1" fill="hold">
                                          <p:stCondLst>
                                            <p:cond delay="0"/>
                                          </p:stCondLst>
                                        </p:cTn>
                                        <p:tgtEl>
                                          <p:spTgt spid="13"/>
                                        </p:tgtEl>
                                        <p:attrNameLst>
                                          <p:attrName>style.visibility</p:attrName>
                                        </p:attrNameLst>
                                      </p:cBhvr>
                                      <p:to>
                                        <p:strVal val="visible"/>
                                      </p:to>
                                    </p:set>
                                  </p:childTnLst>
                                </p:cTn>
                              </p:par>
                            </p:childTnLst>
                          </p:cTn>
                        </p:par>
                        <p:par>
                          <p:cTn id="32" fill="hold">
                            <p:stCondLst>
                              <p:cond delay="4000"/>
                            </p:stCondLst>
                            <p:childTnLst>
                              <p:par>
                                <p:cTn id="33" presetID="1" presetClass="entr" presetSubtype="0" fill="hold" nodeType="afterEffect">
                                  <p:stCondLst>
                                    <p:cond delay="500"/>
                                  </p:stCondLst>
                                  <p:childTnLst>
                                    <p:set>
                                      <p:cBhvr>
                                        <p:cTn id="34" dur="1" fill="hold">
                                          <p:stCondLst>
                                            <p:cond delay="0"/>
                                          </p:stCondLst>
                                        </p:cTn>
                                        <p:tgtEl>
                                          <p:spTgt spid="14"/>
                                        </p:tgtEl>
                                        <p:attrNameLst>
                                          <p:attrName>style.visibility</p:attrName>
                                        </p:attrNameLst>
                                      </p:cBhvr>
                                      <p:to>
                                        <p:strVal val="visible"/>
                                      </p:to>
                                    </p:set>
                                  </p:childTnLst>
                                </p:cTn>
                              </p:par>
                            </p:childTnLst>
                          </p:cTn>
                        </p:par>
                        <p:par>
                          <p:cTn id="35" fill="hold">
                            <p:stCondLst>
                              <p:cond delay="4500"/>
                            </p:stCondLst>
                            <p:childTnLst>
                              <p:par>
                                <p:cTn id="36" presetID="1" presetClass="entr" presetSubtype="0" fill="hold" nodeType="afterEffect">
                                  <p:stCondLst>
                                    <p:cond delay="500"/>
                                  </p:stCondLst>
                                  <p:childTnLst>
                                    <p:set>
                                      <p:cBhvr>
                                        <p:cTn id="37" dur="1" fill="hold">
                                          <p:stCondLst>
                                            <p:cond delay="0"/>
                                          </p:stCondLst>
                                        </p:cTn>
                                        <p:tgtEl>
                                          <p:spTgt spid="15"/>
                                        </p:tgtEl>
                                        <p:attrNameLst>
                                          <p:attrName>style.visibility</p:attrName>
                                        </p:attrNameLst>
                                      </p:cBhvr>
                                      <p:to>
                                        <p:strVal val="visible"/>
                                      </p:to>
                                    </p:set>
                                  </p:childTnLst>
                                </p:cTn>
                              </p:par>
                            </p:childTnLst>
                          </p:cTn>
                        </p:par>
                        <p:par>
                          <p:cTn id="38" fill="hold">
                            <p:stCondLst>
                              <p:cond delay="5000"/>
                            </p:stCondLst>
                            <p:childTnLst>
                              <p:par>
                                <p:cTn id="39" presetID="1" presetClass="entr" presetSubtype="0" fill="hold" nodeType="afterEffect">
                                  <p:stCondLst>
                                    <p:cond delay="500"/>
                                  </p:stCondLst>
                                  <p:childTnLst>
                                    <p:set>
                                      <p:cBhvr>
                                        <p:cTn id="40" dur="1" fill="hold">
                                          <p:stCondLst>
                                            <p:cond delay="0"/>
                                          </p:stCondLst>
                                        </p:cTn>
                                        <p:tgtEl>
                                          <p:spTgt spid="16"/>
                                        </p:tgtEl>
                                        <p:attrNameLst>
                                          <p:attrName>style.visibility</p:attrName>
                                        </p:attrNameLst>
                                      </p:cBhvr>
                                      <p:to>
                                        <p:strVal val="visible"/>
                                      </p:to>
                                    </p:set>
                                  </p:childTnLst>
                                </p:cTn>
                              </p:par>
                            </p:childTnLst>
                          </p:cTn>
                        </p:par>
                        <p:par>
                          <p:cTn id="41" fill="hold">
                            <p:stCondLst>
                              <p:cond delay="5500"/>
                            </p:stCondLst>
                            <p:childTnLst>
                              <p:par>
                                <p:cTn id="42" presetID="1" presetClass="entr" presetSubtype="0" fill="hold" nodeType="afterEffect">
                                  <p:stCondLst>
                                    <p:cond delay="500"/>
                                  </p:stCondLst>
                                  <p:childTnLst>
                                    <p:set>
                                      <p:cBhvr>
                                        <p:cTn id="43" dur="1" fill="hold">
                                          <p:stCondLst>
                                            <p:cond delay="0"/>
                                          </p:stCondLst>
                                        </p:cTn>
                                        <p:tgtEl>
                                          <p:spTgt spid="18"/>
                                        </p:tgtEl>
                                        <p:attrNameLst>
                                          <p:attrName>style.visibility</p:attrName>
                                        </p:attrNameLst>
                                      </p:cBhvr>
                                      <p:to>
                                        <p:strVal val="visible"/>
                                      </p:to>
                                    </p:set>
                                  </p:childTnLst>
                                </p:cTn>
                              </p:par>
                            </p:childTnLst>
                          </p:cTn>
                        </p:par>
                        <p:par>
                          <p:cTn id="44" fill="hold">
                            <p:stCondLst>
                              <p:cond delay="6000"/>
                            </p:stCondLst>
                            <p:childTnLst>
                              <p:par>
                                <p:cTn id="45" presetID="1" presetClass="entr" presetSubtype="0" fill="hold" nodeType="afterEffect">
                                  <p:stCondLst>
                                    <p:cond delay="500"/>
                                  </p:stCondLst>
                                  <p:childTnLst>
                                    <p:set>
                                      <p:cBhvr>
                                        <p:cTn id="46" dur="1" fill="hold">
                                          <p:stCondLst>
                                            <p:cond delay="0"/>
                                          </p:stCondLst>
                                        </p:cTn>
                                        <p:tgtEl>
                                          <p:spTgt spid="19"/>
                                        </p:tgtEl>
                                        <p:attrNameLst>
                                          <p:attrName>style.visibility</p:attrName>
                                        </p:attrNameLst>
                                      </p:cBhvr>
                                      <p:to>
                                        <p:strVal val="visible"/>
                                      </p:to>
                                    </p:set>
                                  </p:childTnLst>
                                </p:cTn>
                              </p:par>
                            </p:childTnLst>
                          </p:cTn>
                        </p:par>
                        <p:par>
                          <p:cTn id="47" fill="hold">
                            <p:stCondLst>
                              <p:cond delay="6500"/>
                            </p:stCondLst>
                            <p:childTnLst>
                              <p:par>
                                <p:cTn id="48" presetID="1" presetClass="entr" presetSubtype="0" fill="hold" nodeType="afterEffect">
                                  <p:stCondLst>
                                    <p:cond delay="500"/>
                                  </p:stCondLst>
                                  <p:childTnLst>
                                    <p:set>
                                      <p:cBhvr>
                                        <p:cTn id="49" dur="1" fill="hold">
                                          <p:stCondLst>
                                            <p:cond delay="0"/>
                                          </p:stCondLst>
                                        </p:cTn>
                                        <p:tgtEl>
                                          <p:spTgt spid="20"/>
                                        </p:tgtEl>
                                        <p:attrNameLst>
                                          <p:attrName>style.visibility</p:attrName>
                                        </p:attrNameLst>
                                      </p:cBhvr>
                                      <p:to>
                                        <p:strVal val="visible"/>
                                      </p:to>
                                    </p:set>
                                  </p:childTnLst>
                                </p:cTn>
                              </p:par>
                            </p:childTnLst>
                          </p:cTn>
                        </p:par>
                        <p:par>
                          <p:cTn id="50" fill="hold">
                            <p:stCondLst>
                              <p:cond delay="7000"/>
                            </p:stCondLst>
                            <p:childTnLst>
                              <p:par>
                                <p:cTn id="51" presetID="1" presetClass="entr" presetSubtype="0" fill="hold" nodeType="afterEffect">
                                  <p:stCondLst>
                                    <p:cond delay="500"/>
                                  </p:stCondLst>
                                  <p:childTnLst>
                                    <p:set>
                                      <p:cBhvr>
                                        <p:cTn id="52" dur="1" fill="hold">
                                          <p:stCondLst>
                                            <p:cond delay="0"/>
                                          </p:stCondLst>
                                        </p:cTn>
                                        <p:tgtEl>
                                          <p:spTgt spid="21"/>
                                        </p:tgtEl>
                                        <p:attrNameLst>
                                          <p:attrName>style.visibility</p:attrName>
                                        </p:attrNameLst>
                                      </p:cBhvr>
                                      <p:to>
                                        <p:strVal val="visible"/>
                                      </p:to>
                                    </p:set>
                                  </p:childTnLst>
                                </p:cTn>
                              </p:par>
                            </p:childTnLst>
                          </p:cTn>
                        </p:par>
                        <p:par>
                          <p:cTn id="53" fill="hold">
                            <p:stCondLst>
                              <p:cond delay="7500"/>
                            </p:stCondLst>
                            <p:childTnLst>
                              <p:par>
                                <p:cTn id="54" presetID="1" presetClass="entr" presetSubtype="0" fill="hold" nodeType="afterEffect">
                                  <p:stCondLst>
                                    <p:cond delay="500"/>
                                  </p:stCondLst>
                                  <p:childTnLst>
                                    <p:set>
                                      <p:cBhvr>
                                        <p:cTn id="55" dur="1" fill="hold">
                                          <p:stCondLst>
                                            <p:cond delay="0"/>
                                          </p:stCondLst>
                                        </p:cTn>
                                        <p:tgtEl>
                                          <p:spTgt spid="22"/>
                                        </p:tgtEl>
                                        <p:attrNameLst>
                                          <p:attrName>style.visibility</p:attrName>
                                        </p:attrNameLst>
                                      </p:cBhvr>
                                      <p:to>
                                        <p:strVal val="visible"/>
                                      </p:to>
                                    </p:set>
                                  </p:childTnLst>
                                </p:cTn>
                              </p:par>
                            </p:childTnLst>
                          </p:cTn>
                        </p:par>
                        <p:par>
                          <p:cTn id="56" fill="hold">
                            <p:stCondLst>
                              <p:cond delay="8000"/>
                            </p:stCondLst>
                            <p:childTnLst>
                              <p:par>
                                <p:cTn id="57" presetID="1" presetClass="entr" presetSubtype="0" fill="hold" nodeType="afterEffect">
                                  <p:stCondLst>
                                    <p:cond delay="500"/>
                                  </p:stCondLst>
                                  <p:childTnLst>
                                    <p:set>
                                      <p:cBhvr>
                                        <p:cTn id="58" dur="1" fill="hold">
                                          <p:stCondLst>
                                            <p:cond delay="0"/>
                                          </p:stCondLst>
                                        </p:cTn>
                                        <p:tgtEl>
                                          <p:spTgt spid="23"/>
                                        </p:tgtEl>
                                        <p:attrNameLst>
                                          <p:attrName>style.visibility</p:attrName>
                                        </p:attrNameLst>
                                      </p:cBhvr>
                                      <p:to>
                                        <p:strVal val="visible"/>
                                      </p:to>
                                    </p:set>
                                  </p:childTnLst>
                                </p:cTn>
                              </p:par>
                            </p:childTnLst>
                          </p:cTn>
                        </p:par>
                        <p:par>
                          <p:cTn id="59" fill="hold">
                            <p:stCondLst>
                              <p:cond delay="8500"/>
                            </p:stCondLst>
                            <p:childTnLst>
                              <p:par>
                                <p:cTn id="60" presetID="1" presetClass="entr" presetSubtype="0" fill="hold" nodeType="afterEffect">
                                  <p:stCondLst>
                                    <p:cond delay="500"/>
                                  </p:stCondLst>
                                  <p:childTnLst>
                                    <p:set>
                                      <p:cBhvr>
                                        <p:cTn id="61"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76912-DBDD-DC4F-A100-261E2C6E208D}"/>
              </a:ext>
            </a:extLst>
          </p:cNvPr>
          <p:cNvSpPr>
            <a:spLocks noGrp="1"/>
          </p:cNvSpPr>
          <p:nvPr>
            <p:ph type="title"/>
          </p:nvPr>
        </p:nvSpPr>
        <p:spPr/>
        <p:txBody>
          <a:bodyPr/>
          <a:lstStyle/>
          <a:p>
            <a:endParaRPr lang="sv-SE"/>
          </a:p>
        </p:txBody>
      </p:sp>
      <p:pic>
        <p:nvPicPr>
          <p:cNvPr id="5" name="Content Placeholder 4">
            <a:extLst>
              <a:ext uri="{FF2B5EF4-FFF2-40B4-BE49-F238E27FC236}">
                <a16:creationId xmlns:a16="http://schemas.microsoft.com/office/drawing/2014/main" id="{381EA50A-2504-D843-B11E-161B0257FD73}"/>
              </a:ext>
            </a:extLst>
          </p:cNvPr>
          <p:cNvPicPr>
            <a:picLocks noGrp="1" noChangeAspect="1"/>
          </p:cNvPicPr>
          <p:nvPr>
            <p:ph idx="1"/>
          </p:nvPr>
        </p:nvPicPr>
        <p:blipFill rotWithShape="1">
          <a:blip r:embed="rId3"/>
          <a:srcRect l="953" t="27701" r="947" b="3419"/>
          <a:stretch/>
        </p:blipFill>
        <p:spPr>
          <a:xfrm>
            <a:off x="0" y="332509"/>
            <a:ext cx="12192000" cy="6216974"/>
          </a:xfrm>
        </p:spPr>
      </p:pic>
      <p:pic>
        <p:nvPicPr>
          <p:cNvPr id="7" name="Picture 6">
            <a:extLst>
              <a:ext uri="{FF2B5EF4-FFF2-40B4-BE49-F238E27FC236}">
                <a16:creationId xmlns:a16="http://schemas.microsoft.com/office/drawing/2014/main" id="{AEB09D5C-CA84-F044-8C25-032039435768}"/>
              </a:ext>
            </a:extLst>
          </p:cNvPr>
          <p:cNvPicPr>
            <a:picLocks noChangeAspect="1"/>
          </p:cNvPicPr>
          <p:nvPr/>
        </p:nvPicPr>
        <p:blipFill>
          <a:blip r:embed="rId4"/>
          <a:srcRect/>
          <a:stretch/>
        </p:blipFill>
        <p:spPr>
          <a:xfrm>
            <a:off x="2238060" y="1751107"/>
            <a:ext cx="3123015" cy="3084339"/>
          </a:xfrm>
          <a:prstGeom prst="rect">
            <a:avLst/>
          </a:prstGeom>
        </p:spPr>
      </p:pic>
      <p:pic>
        <p:nvPicPr>
          <p:cNvPr id="9" name="Picture 8">
            <a:extLst>
              <a:ext uri="{FF2B5EF4-FFF2-40B4-BE49-F238E27FC236}">
                <a16:creationId xmlns:a16="http://schemas.microsoft.com/office/drawing/2014/main" id="{A47C63B2-E098-134B-AF90-FE9AAF882CE8}"/>
              </a:ext>
            </a:extLst>
          </p:cNvPr>
          <p:cNvPicPr>
            <a:picLocks noChangeAspect="1"/>
          </p:cNvPicPr>
          <p:nvPr/>
        </p:nvPicPr>
        <p:blipFill>
          <a:blip r:embed="rId5"/>
          <a:stretch>
            <a:fillRect/>
          </a:stretch>
        </p:blipFill>
        <p:spPr>
          <a:xfrm>
            <a:off x="7676107" y="3771347"/>
            <a:ext cx="2304666" cy="1942239"/>
          </a:xfrm>
          <a:prstGeom prst="rect">
            <a:avLst/>
          </a:prstGeom>
        </p:spPr>
      </p:pic>
      <p:pic>
        <p:nvPicPr>
          <p:cNvPr id="10" name="Picture 9">
            <a:extLst>
              <a:ext uri="{FF2B5EF4-FFF2-40B4-BE49-F238E27FC236}">
                <a16:creationId xmlns:a16="http://schemas.microsoft.com/office/drawing/2014/main" id="{2F480EA9-ECDE-B047-BDFC-16FBA37ABAE6}"/>
              </a:ext>
            </a:extLst>
          </p:cNvPr>
          <p:cNvPicPr>
            <a:picLocks noChangeAspect="1"/>
          </p:cNvPicPr>
          <p:nvPr/>
        </p:nvPicPr>
        <p:blipFill>
          <a:blip r:embed="rId6"/>
          <a:srcRect/>
          <a:stretch/>
        </p:blipFill>
        <p:spPr>
          <a:xfrm>
            <a:off x="9936881" y="4131945"/>
            <a:ext cx="3273474" cy="2375441"/>
          </a:xfrm>
          <a:prstGeom prst="rect">
            <a:avLst/>
          </a:prstGeom>
        </p:spPr>
      </p:pic>
      <p:pic>
        <p:nvPicPr>
          <p:cNvPr id="11" name="Picture 10">
            <a:extLst>
              <a:ext uri="{FF2B5EF4-FFF2-40B4-BE49-F238E27FC236}">
                <a16:creationId xmlns:a16="http://schemas.microsoft.com/office/drawing/2014/main" id="{11C62A90-71B6-CA42-B785-B1F74474BD69}"/>
              </a:ext>
            </a:extLst>
          </p:cNvPr>
          <p:cNvPicPr>
            <a:picLocks noChangeAspect="1"/>
          </p:cNvPicPr>
          <p:nvPr/>
        </p:nvPicPr>
        <p:blipFill>
          <a:blip r:embed="rId7"/>
          <a:stretch>
            <a:fillRect/>
          </a:stretch>
        </p:blipFill>
        <p:spPr>
          <a:xfrm>
            <a:off x="350825" y="1982482"/>
            <a:ext cx="2003904" cy="2410225"/>
          </a:xfrm>
          <a:prstGeom prst="rect">
            <a:avLst/>
          </a:prstGeom>
        </p:spPr>
      </p:pic>
      <p:pic>
        <p:nvPicPr>
          <p:cNvPr id="13" name="Picture 12">
            <a:extLst>
              <a:ext uri="{FF2B5EF4-FFF2-40B4-BE49-F238E27FC236}">
                <a16:creationId xmlns:a16="http://schemas.microsoft.com/office/drawing/2014/main" id="{6A61F6B9-07F8-7D4F-A4C2-2782C2F80C2A}"/>
              </a:ext>
            </a:extLst>
          </p:cNvPr>
          <p:cNvPicPr>
            <a:picLocks noChangeAspect="1"/>
          </p:cNvPicPr>
          <p:nvPr/>
        </p:nvPicPr>
        <p:blipFill>
          <a:blip r:embed="rId8"/>
          <a:srcRect/>
          <a:stretch/>
        </p:blipFill>
        <p:spPr>
          <a:xfrm>
            <a:off x="5098591" y="3372003"/>
            <a:ext cx="2326227" cy="1881786"/>
          </a:xfrm>
          <a:prstGeom prst="rect">
            <a:avLst/>
          </a:prstGeom>
        </p:spPr>
      </p:pic>
    </p:spTree>
    <p:extLst>
      <p:ext uri="{BB962C8B-B14F-4D97-AF65-F5344CB8AC3E}">
        <p14:creationId xmlns:p14="http://schemas.microsoft.com/office/powerpoint/2010/main" val="1158060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3">
            <a:extLst>
              <a:ext uri="{FF2B5EF4-FFF2-40B4-BE49-F238E27FC236}">
                <a16:creationId xmlns:a16="http://schemas.microsoft.com/office/drawing/2014/main" id="{9C7D6739-84B5-AF49-86ED-8F8EB48B0724}"/>
              </a:ext>
            </a:extLst>
          </p:cNvPr>
          <p:cNvSpPr/>
          <p:nvPr/>
        </p:nvSpPr>
        <p:spPr>
          <a:xfrm>
            <a:off x="3602181" y="2648857"/>
            <a:ext cx="4987638" cy="974656"/>
          </a:xfrm>
          <a:prstGeom prst="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 name="Rubrik 1">
            <a:extLst>
              <a:ext uri="{FF2B5EF4-FFF2-40B4-BE49-F238E27FC236}">
                <a16:creationId xmlns:a16="http://schemas.microsoft.com/office/drawing/2014/main" id="{7E0C3076-5A70-E147-AAB2-9B125C137B7D}"/>
              </a:ext>
            </a:extLst>
          </p:cNvPr>
          <p:cNvSpPr>
            <a:spLocks noGrp="1"/>
          </p:cNvSpPr>
          <p:nvPr>
            <p:ph type="ctrTitle"/>
          </p:nvPr>
        </p:nvSpPr>
        <p:spPr>
          <a:xfrm>
            <a:off x="3201176" y="2648857"/>
            <a:ext cx="5789648" cy="974655"/>
          </a:xfrm>
        </p:spPr>
        <p:txBody>
          <a:bodyPr anchor="ctr">
            <a:normAutofit/>
          </a:bodyPr>
          <a:lstStyle/>
          <a:p>
            <a:r>
              <a:rPr lang="sv-SE" sz="4800" b="1" dirty="0"/>
              <a:t>Sophistoria</a:t>
            </a:r>
          </a:p>
        </p:txBody>
      </p:sp>
      <p:sp>
        <p:nvSpPr>
          <p:cNvPr id="3" name="Underrubrik 2">
            <a:extLst>
              <a:ext uri="{FF2B5EF4-FFF2-40B4-BE49-F238E27FC236}">
                <a16:creationId xmlns:a16="http://schemas.microsoft.com/office/drawing/2014/main" id="{B79E4A09-CC11-CC43-B7F0-C5DB50D38F2B}"/>
              </a:ext>
            </a:extLst>
          </p:cNvPr>
          <p:cNvSpPr>
            <a:spLocks noGrp="1"/>
          </p:cNvSpPr>
          <p:nvPr>
            <p:ph type="subTitle" idx="1"/>
          </p:nvPr>
        </p:nvSpPr>
        <p:spPr>
          <a:xfrm>
            <a:off x="1524000" y="3715589"/>
            <a:ext cx="9144000" cy="600507"/>
          </a:xfrm>
        </p:spPr>
        <p:txBody>
          <a:bodyPr/>
          <a:lstStyle/>
          <a:p>
            <a:r>
              <a:rPr lang="sv-SE" dirty="0"/>
              <a:t>Lektion för år 4–6</a:t>
            </a:r>
          </a:p>
        </p:txBody>
      </p:sp>
    </p:spTree>
    <p:extLst>
      <p:ext uri="{BB962C8B-B14F-4D97-AF65-F5344CB8AC3E}">
        <p14:creationId xmlns:p14="http://schemas.microsoft.com/office/powerpoint/2010/main" val="326294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AD3637B-E1D0-C840-9755-4FF855ECB0C7}"/>
              </a:ext>
            </a:extLst>
          </p:cNvPr>
          <p:cNvSpPr>
            <a:spLocks noGrp="1"/>
          </p:cNvSpPr>
          <p:nvPr>
            <p:ph type="title"/>
          </p:nvPr>
        </p:nvSpPr>
        <p:spPr>
          <a:xfrm>
            <a:off x="1856798" y="1262242"/>
            <a:ext cx="8478405" cy="4495151"/>
          </a:xfrm>
        </p:spPr>
        <p:txBody>
          <a:bodyPr/>
          <a:lstStyle/>
          <a:p>
            <a:r>
              <a:rPr lang="sv-SE" dirty="0"/>
              <a:t>Så länge människan funnits, har det uppstått avfall. </a:t>
            </a:r>
            <a:endParaRPr lang="sv-SE" b="1" dirty="0"/>
          </a:p>
        </p:txBody>
      </p:sp>
    </p:spTree>
    <p:extLst>
      <p:ext uri="{BB962C8B-B14F-4D97-AF65-F5344CB8AC3E}">
        <p14:creationId xmlns:p14="http://schemas.microsoft.com/office/powerpoint/2010/main" val="1003515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CBC69-B916-BC47-8264-9B8B9F86EF1F}"/>
              </a:ext>
            </a:extLst>
          </p:cNvPr>
          <p:cNvSpPr>
            <a:spLocks noGrp="1"/>
          </p:cNvSpPr>
          <p:nvPr>
            <p:ph type="title"/>
          </p:nvPr>
        </p:nvSpPr>
        <p:spPr/>
        <p:txBody>
          <a:bodyPr/>
          <a:lstStyle/>
          <a:p>
            <a:r>
              <a:rPr lang="sv-SE" dirty="0"/>
              <a:t>Avfallets historia</a:t>
            </a:r>
          </a:p>
        </p:txBody>
      </p:sp>
      <p:sp>
        <p:nvSpPr>
          <p:cNvPr id="3" name="Content Placeholder 2">
            <a:extLst>
              <a:ext uri="{FF2B5EF4-FFF2-40B4-BE49-F238E27FC236}">
                <a16:creationId xmlns:a16="http://schemas.microsoft.com/office/drawing/2014/main" id="{4832FDBD-9A48-9A46-AEBC-43F9A89C1305}"/>
              </a:ext>
            </a:extLst>
          </p:cNvPr>
          <p:cNvSpPr>
            <a:spLocks noGrp="1"/>
          </p:cNvSpPr>
          <p:nvPr>
            <p:ph idx="1"/>
          </p:nvPr>
        </p:nvSpPr>
        <p:spPr>
          <a:xfrm>
            <a:off x="838200" y="1605954"/>
            <a:ext cx="10515600" cy="1505381"/>
          </a:xfrm>
        </p:spPr>
        <p:txBody>
          <a:bodyPr/>
          <a:lstStyle/>
          <a:p>
            <a:r>
              <a:rPr lang="sv-SE" dirty="0"/>
              <a:t>Redan 3 500 år före Kristus byggdes städer med avloppsystem i forntida Indien.</a:t>
            </a:r>
          </a:p>
          <a:p>
            <a:r>
              <a:rPr lang="sv-SE" dirty="0"/>
              <a:t>I Romarriket fanns kloaker i städerna och lagar mot nedskräpning. </a:t>
            </a:r>
          </a:p>
          <a:p>
            <a:r>
              <a:rPr lang="sv-SE" dirty="0"/>
              <a:t>I gamla Jerusalem skulle man enligt lag bränna allt avfall utanför staden.</a:t>
            </a:r>
          </a:p>
        </p:txBody>
      </p:sp>
      <p:pic>
        <p:nvPicPr>
          <p:cNvPr id="4" name="Picture 3">
            <a:extLst>
              <a:ext uri="{FF2B5EF4-FFF2-40B4-BE49-F238E27FC236}">
                <a16:creationId xmlns:a16="http://schemas.microsoft.com/office/drawing/2014/main" id="{73E3B03F-89F6-D74B-A6C7-B15997824E68}"/>
              </a:ext>
            </a:extLst>
          </p:cNvPr>
          <p:cNvPicPr>
            <a:picLocks noChangeAspect="1"/>
          </p:cNvPicPr>
          <p:nvPr/>
        </p:nvPicPr>
        <p:blipFill>
          <a:blip r:embed="rId3"/>
          <a:stretch>
            <a:fillRect/>
          </a:stretch>
        </p:blipFill>
        <p:spPr>
          <a:xfrm>
            <a:off x="252020" y="3313216"/>
            <a:ext cx="2292833" cy="3209966"/>
          </a:xfrm>
          <a:prstGeom prst="rect">
            <a:avLst/>
          </a:prstGeom>
        </p:spPr>
      </p:pic>
      <p:pic>
        <p:nvPicPr>
          <p:cNvPr id="6" name="Picture 5">
            <a:extLst>
              <a:ext uri="{FF2B5EF4-FFF2-40B4-BE49-F238E27FC236}">
                <a16:creationId xmlns:a16="http://schemas.microsoft.com/office/drawing/2014/main" id="{4A6656DB-EF20-F54B-AD6B-31EE18878261}"/>
              </a:ext>
            </a:extLst>
          </p:cNvPr>
          <p:cNvPicPr>
            <a:picLocks noChangeAspect="1"/>
          </p:cNvPicPr>
          <p:nvPr/>
        </p:nvPicPr>
        <p:blipFill>
          <a:blip r:embed="rId4"/>
          <a:stretch>
            <a:fillRect/>
          </a:stretch>
        </p:blipFill>
        <p:spPr>
          <a:xfrm>
            <a:off x="8603990" y="4508309"/>
            <a:ext cx="1775939" cy="1792537"/>
          </a:xfrm>
          <a:prstGeom prst="rect">
            <a:avLst/>
          </a:prstGeom>
        </p:spPr>
      </p:pic>
    </p:spTree>
    <p:extLst>
      <p:ext uri="{BB962C8B-B14F-4D97-AF65-F5344CB8AC3E}">
        <p14:creationId xmlns:p14="http://schemas.microsoft.com/office/powerpoint/2010/main" val="2103112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0" presetClass="path" presetSubtype="0" accel="50000" decel="50000" fill="hold" nodeType="withEffect">
                                  <p:stCondLst>
                                    <p:cond delay="0"/>
                                  </p:stCondLst>
                                  <p:childTnLst>
                                    <p:animMotion origin="layout" path="M 0.00118 -0.01065 L 0.52422 -0.01065 " pathEditMode="relative" rAng="0" ptsTypes="AA">
                                      <p:cBhvr>
                                        <p:cTn id="16" dur="2000" fill="hold"/>
                                        <p:tgtEl>
                                          <p:spTgt spid="4"/>
                                        </p:tgtEl>
                                        <p:attrNameLst>
                                          <p:attrName>ppt_x</p:attrName>
                                          <p:attrName>ppt_y</p:attrName>
                                        </p:attrNameLst>
                                      </p:cBhvr>
                                      <p:rCtr x="26146" y="0"/>
                                    </p:animMotion>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4B7C4-89E2-5A44-BDAD-AFE5F107B095}"/>
              </a:ext>
            </a:extLst>
          </p:cNvPr>
          <p:cNvSpPr>
            <a:spLocks noGrp="1"/>
          </p:cNvSpPr>
          <p:nvPr>
            <p:ph type="title"/>
          </p:nvPr>
        </p:nvSpPr>
        <p:spPr/>
        <p:txBody>
          <a:bodyPr/>
          <a:lstStyle/>
          <a:p>
            <a:r>
              <a:rPr lang="sv-SE" dirty="0"/>
              <a:t>Medeltiden</a:t>
            </a:r>
          </a:p>
        </p:txBody>
      </p:sp>
      <p:sp>
        <p:nvSpPr>
          <p:cNvPr id="3" name="Content Placeholder 2">
            <a:extLst>
              <a:ext uri="{FF2B5EF4-FFF2-40B4-BE49-F238E27FC236}">
                <a16:creationId xmlns:a16="http://schemas.microsoft.com/office/drawing/2014/main" id="{9000C310-937D-CB47-9F09-0864D94C41E3}"/>
              </a:ext>
            </a:extLst>
          </p:cNvPr>
          <p:cNvSpPr>
            <a:spLocks noGrp="1"/>
          </p:cNvSpPr>
          <p:nvPr>
            <p:ph idx="1"/>
          </p:nvPr>
        </p:nvSpPr>
        <p:spPr>
          <a:xfrm>
            <a:off x="838200" y="1715771"/>
            <a:ext cx="10515600" cy="614732"/>
          </a:xfrm>
        </p:spPr>
        <p:txBody>
          <a:bodyPr/>
          <a:lstStyle/>
          <a:p>
            <a:r>
              <a:rPr lang="sv-SE" dirty="0"/>
              <a:t>Under medeltiden slängdes avfall rätt ut på gatorna eller i sjöar, hav och vattendrag. </a:t>
            </a:r>
          </a:p>
        </p:txBody>
      </p:sp>
      <p:pic>
        <p:nvPicPr>
          <p:cNvPr id="4" name="Picture 3">
            <a:extLst>
              <a:ext uri="{FF2B5EF4-FFF2-40B4-BE49-F238E27FC236}">
                <a16:creationId xmlns:a16="http://schemas.microsoft.com/office/drawing/2014/main" id="{6559301F-2B4A-2940-93D1-F2F74961FCF4}"/>
              </a:ext>
            </a:extLst>
          </p:cNvPr>
          <p:cNvPicPr>
            <a:picLocks noChangeAspect="1"/>
          </p:cNvPicPr>
          <p:nvPr/>
        </p:nvPicPr>
        <p:blipFill>
          <a:blip r:embed="rId3"/>
          <a:stretch>
            <a:fillRect/>
          </a:stretch>
        </p:blipFill>
        <p:spPr>
          <a:xfrm>
            <a:off x="1493486" y="4366014"/>
            <a:ext cx="8966639" cy="1772063"/>
          </a:xfrm>
          <a:prstGeom prst="rect">
            <a:avLst/>
          </a:prstGeom>
        </p:spPr>
      </p:pic>
      <p:pic>
        <p:nvPicPr>
          <p:cNvPr id="5" name="Picture 4">
            <a:extLst>
              <a:ext uri="{FF2B5EF4-FFF2-40B4-BE49-F238E27FC236}">
                <a16:creationId xmlns:a16="http://schemas.microsoft.com/office/drawing/2014/main" id="{5C09218B-F5F0-8641-A427-AF16D1D1F48A}"/>
              </a:ext>
            </a:extLst>
          </p:cNvPr>
          <p:cNvPicPr>
            <a:picLocks noChangeAspect="1"/>
          </p:cNvPicPr>
          <p:nvPr/>
        </p:nvPicPr>
        <p:blipFill>
          <a:blip r:embed="rId4"/>
          <a:stretch>
            <a:fillRect/>
          </a:stretch>
        </p:blipFill>
        <p:spPr>
          <a:xfrm>
            <a:off x="8787740" y="4134043"/>
            <a:ext cx="1167327" cy="1118003"/>
          </a:xfrm>
          <a:prstGeom prst="rect">
            <a:avLst/>
          </a:prstGeom>
        </p:spPr>
      </p:pic>
      <p:pic>
        <p:nvPicPr>
          <p:cNvPr id="6" name="Picture 5">
            <a:extLst>
              <a:ext uri="{FF2B5EF4-FFF2-40B4-BE49-F238E27FC236}">
                <a16:creationId xmlns:a16="http://schemas.microsoft.com/office/drawing/2014/main" id="{B3AC0698-A9BD-1747-A687-717288BF5230}"/>
              </a:ext>
            </a:extLst>
          </p:cNvPr>
          <p:cNvPicPr>
            <a:picLocks noChangeAspect="1"/>
          </p:cNvPicPr>
          <p:nvPr/>
        </p:nvPicPr>
        <p:blipFill>
          <a:blip r:embed="rId5"/>
          <a:stretch>
            <a:fillRect/>
          </a:stretch>
        </p:blipFill>
        <p:spPr>
          <a:xfrm>
            <a:off x="3818081" y="3968464"/>
            <a:ext cx="1502064" cy="1283582"/>
          </a:xfrm>
          <a:prstGeom prst="rect">
            <a:avLst/>
          </a:prstGeom>
        </p:spPr>
      </p:pic>
    </p:spTree>
    <p:extLst>
      <p:ext uri="{BB962C8B-B14F-4D97-AF65-F5344CB8AC3E}">
        <p14:creationId xmlns:p14="http://schemas.microsoft.com/office/powerpoint/2010/main" val="1383697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32" presetClass="emph" presetSubtype="0" repeatCount="4000" fill="hold" nodeType="afterEffect">
                                  <p:stCondLst>
                                    <p:cond delay="0"/>
                                  </p:stCondLst>
                                  <p:childTnLst>
                                    <p:animRot by="120000">
                                      <p:cBhvr>
                                        <p:cTn id="9" dur="200" fill="hold">
                                          <p:stCondLst>
                                            <p:cond delay="0"/>
                                          </p:stCondLst>
                                        </p:cTn>
                                        <p:tgtEl>
                                          <p:spTgt spid="6"/>
                                        </p:tgtEl>
                                        <p:attrNameLst>
                                          <p:attrName>r</p:attrName>
                                        </p:attrNameLst>
                                      </p:cBhvr>
                                    </p:animRot>
                                    <p:animRot by="-240000">
                                      <p:cBhvr>
                                        <p:cTn id="10" dur="400" fill="hold">
                                          <p:stCondLst>
                                            <p:cond delay="400"/>
                                          </p:stCondLst>
                                        </p:cTn>
                                        <p:tgtEl>
                                          <p:spTgt spid="6"/>
                                        </p:tgtEl>
                                        <p:attrNameLst>
                                          <p:attrName>r</p:attrName>
                                        </p:attrNameLst>
                                      </p:cBhvr>
                                    </p:animRot>
                                    <p:animRot by="240000">
                                      <p:cBhvr>
                                        <p:cTn id="11" dur="400" fill="hold">
                                          <p:stCondLst>
                                            <p:cond delay="800"/>
                                          </p:stCondLst>
                                        </p:cTn>
                                        <p:tgtEl>
                                          <p:spTgt spid="6"/>
                                        </p:tgtEl>
                                        <p:attrNameLst>
                                          <p:attrName>r</p:attrName>
                                        </p:attrNameLst>
                                      </p:cBhvr>
                                    </p:animRot>
                                    <p:animRot by="-240000">
                                      <p:cBhvr>
                                        <p:cTn id="12" dur="400" fill="hold">
                                          <p:stCondLst>
                                            <p:cond delay="1200"/>
                                          </p:stCondLst>
                                        </p:cTn>
                                        <p:tgtEl>
                                          <p:spTgt spid="6"/>
                                        </p:tgtEl>
                                        <p:attrNameLst>
                                          <p:attrName>r</p:attrName>
                                        </p:attrNameLst>
                                      </p:cBhvr>
                                    </p:animRot>
                                    <p:animRot by="120000">
                                      <p:cBhvr>
                                        <p:cTn id="13" dur="400" fill="hold">
                                          <p:stCondLst>
                                            <p:cond delay="1600"/>
                                          </p:stCondLst>
                                        </p:cTn>
                                        <p:tgtEl>
                                          <p:spTgt spid="6"/>
                                        </p:tgtEl>
                                        <p:attrNameLst>
                                          <p:attrName>r</p:attrName>
                                        </p:attrNameLst>
                                      </p:cBhvr>
                                    </p:animRot>
                                  </p:childTnLst>
                                </p:cTn>
                              </p:par>
                              <p:par>
                                <p:cTn id="14" presetID="0" presetClass="path" presetSubtype="0" accel="50000" decel="50000" fill="hold" nodeType="withEffect">
                                  <p:stCondLst>
                                    <p:cond delay="0"/>
                                  </p:stCondLst>
                                  <p:childTnLst>
                                    <p:animMotion origin="layout" path="M 2.08333E-7 7.40741E-7 L -0.10534 0.04329 " pathEditMode="relative" rAng="0" ptsTypes="AA">
                                      <p:cBhvr>
                                        <p:cTn id="15" dur="3000" fill="hold"/>
                                        <p:tgtEl>
                                          <p:spTgt spid="5"/>
                                        </p:tgtEl>
                                        <p:attrNameLst>
                                          <p:attrName>ppt_x</p:attrName>
                                          <p:attrName>ppt_y</p:attrName>
                                        </p:attrNameLst>
                                      </p:cBhvr>
                                      <p:rCtr x="-5273" y="215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7CC83D4-2ACF-C145-AAA1-CE9418DD8189}"/>
              </a:ext>
            </a:extLst>
          </p:cNvPr>
          <p:cNvPicPr>
            <a:picLocks noChangeAspect="1"/>
          </p:cNvPicPr>
          <p:nvPr/>
        </p:nvPicPr>
        <p:blipFill>
          <a:blip r:embed="rId3"/>
          <a:stretch>
            <a:fillRect/>
          </a:stretch>
        </p:blipFill>
        <p:spPr>
          <a:xfrm>
            <a:off x="-228106" y="4722358"/>
            <a:ext cx="10248405" cy="1440216"/>
          </a:xfrm>
          <a:prstGeom prst="rect">
            <a:avLst/>
          </a:prstGeom>
        </p:spPr>
      </p:pic>
      <p:sp>
        <p:nvSpPr>
          <p:cNvPr id="2" name="Title 1">
            <a:extLst>
              <a:ext uri="{FF2B5EF4-FFF2-40B4-BE49-F238E27FC236}">
                <a16:creationId xmlns:a16="http://schemas.microsoft.com/office/drawing/2014/main" id="{74BA6B27-A4C3-9D48-A8A3-E68D9335D1C6}"/>
              </a:ext>
            </a:extLst>
          </p:cNvPr>
          <p:cNvSpPr>
            <a:spLocks noGrp="1"/>
          </p:cNvSpPr>
          <p:nvPr>
            <p:ph type="title"/>
          </p:nvPr>
        </p:nvSpPr>
        <p:spPr/>
        <p:txBody>
          <a:bodyPr/>
          <a:lstStyle/>
          <a:p>
            <a:r>
              <a:rPr lang="sv-SE" dirty="0"/>
              <a:t>Soptippar (deponi)</a:t>
            </a:r>
          </a:p>
        </p:txBody>
      </p:sp>
      <p:sp>
        <p:nvSpPr>
          <p:cNvPr id="3" name="Content Placeholder 2">
            <a:extLst>
              <a:ext uri="{FF2B5EF4-FFF2-40B4-BE49-F238E27FC236}">
                <a16:creationId xmlns:a16="http://schemas.microsoft.com/office/drawing/2014/main" id="{3DB93F40-5CC2-6E48-B873-B97B36E92DC9}"/>
              </a:ext>
            </a:extLst>
          </p:cNvPr>
          <p:cNvSpPr>
            <a:spLocks noGrp="1"/>
          </p:cNvSpPr>
          <p:nvPr>
            <p:ph idx="1"/>
          </p:nvPr>
        </p:nvSpPr>
        <p:spPr>
          <a:xfrm>
            <a:off x="838200" y="1605954"/>
            <a:ext cx="8115795" cy="792862"/>
          </a:xfrm>
        </p:spPr>
        <p:txBody>
          <a:bodyPr>
            <a:normAutofit fontScale="92500"/>
          </a:bodyPr>
          <a:lstStyle/>
          <a:p>
            <a:r>
              <a:rPr lang="sv-SE" dirty="0"/>
              <a:t>På 1600-talet ansåg man att avfallet var fult och började då gräva stora gropar för soporna som man sedan täckte. Det kallas för deponering. </a:t>
            </a:r>
          </a:p>
        </p:txBody>
      </p:sp>
      <p:pic>
        <p:nvPicPr>
          <p:cNvPr id="5" name="Picture 4">
            <a:extLst>
              <a:ext uri="{FF2B5EF4-FFF2-40B4-BE49-F238E27FC236}">
                <a16:creationId xmlns:a16="http://schemas.microsoft.com/office/drawing/2014/main" id="{0D668BDC-0990-FE4B-BAA6-A91FC292CB61}"/>
              </a:ext>
            </a:extLst>
          </p:cNvPr>
          <p:cNvPicPr>
            <a:picLocks noChangeAspect="1"/>
          </p:cNvPicPr>
          <p:nvPr/>
        </p:nvPicPr>
        <p:blipFill>
          <a:blip r:embed="rId4"/>
          <a:srcRect/>
          <a:stretch/>
        </p:blipFill>
        <p:spPr>
          <a:xfrm>
            <a:off x="5903649" y="3948949"/>
            <a:ext cx="6848835" cy="1995609"/>
          </a:xfrm>
          <a:prstGeom prst="rect">
            <a:avLst/>
          </a:prstGeom>
        </p:spPr>
      </p:pic>
      <p:pic>
        <p:nvPicPr>
          <p:cNvPr id="8" name="Picture 7">
            <a:extLst>
              <a:ext uri="{FF2B5EF4-FFF2-40B4-BE49-F238E27FC236}">
                <a16:creationId xmlns:a16="http://schemas.microsoft.com/office/drawing/2014/main" id="{698578EF-27A2-0A41-A32D-B117D07FF230}"/>
              </a:ext>
            </a:extLst>
          </p:cNvPr>
          <p:cNvPicPr>
            <a:picLocks noChangeAspect="1"/>
          </p:cNvPicPr>
          <p:nvPr/>
        </p:nvPicPr>
        <p:blipFill>
          <a:blip r:embed="rId5"/>
          <a:stretch>
            <a:fillRect/>
          </a:stretch>
        </p:blipFill>
        <p:spPr>
          <a:xfrm>
            <a:off x="1341814" y="5123900"/>
            <a:ext cx="3075807" cy="637131"/>
          </a:xfrm>
          <a:prstGeom prst="rect">
            <a:avLst/>
          </a:prstGeom>
        </p:spPr>
      </p:pic>
      <p:pic>
        <p:nvPicPr>
          <p:cNvPr id="9" name="Picture 8">
            <a:extLst>
              <a:ext uri="{FF2B5EF4-FFF2-40B4-BE49-F238E27FC236}">
                <a16:creationId xmlns:a16="http://schemas.microsoft.com/office/drawing/2014/main" id="{50269E73-5FBF-0446-BC15-F6D7B65B0084}"/>
              </a:ext>
            </a:extLst>
          </p:cNvPr>
          <p:cNvPicPr>
            <a:picLocks noChangeAspect="1"/>
          </p:cNvPicPr>
          <p:nvPr/>
        </p:nvPicPr>
        <p:blipFill>
          <a:blip r:embed="rId6"/>
          <a:stretch>
            <a:fillRect/>
          </a:stretch>
        </p:blipFill>
        <p:spPr>
          <a:xfrm rot="15043194">
            <a:off x="9492177" y="4143685"/>
            <a:ext cx="635000" cy="590550"/>
          </a:xfrm>
          <a:prstGeom prst="rect">
            <a:avLst/>
          </a:prstGeom>
        </p:spPr>
      </p:pic>
      <p:pic>
        <p:nvPicPr>
          <p:cNvPr id="10" name="Picture 9">
            <a:extLst>
              <a:ext uri="{FF2B5EF4-FFF2-40B4-BE49-F238E27FC236}">
                <a16:creationId xmlns:a16="http://schemas.microsoft.com/office/drawing/2014/main" id="{6D22095C-9604-844F-A80E-4BDE25576678}"/>
              </a:ext>
            </a:extLst>
          </p:cNvPr>
          <p:cNvPicPr>
            <a:picLocks noChangeAspect="1"/>
          </p:cNvPicPr>
          <p:nvPr/>
        </p:nvPicPr>
        <p:blipFill>
          <a:blip r:embed="rId6"/>
          <a:stretch>
            <a:fillRect/>
          </a:stretch>
        </p:blipFill>
        <p:spPr>
          <a:xfrm rot="3945106">
            <a:off x="10002815" y="4175289"/>
            <a:ext cx="635000" cy="590550"/>
          </a:xfrm>
          <a:prstGeom prst="rect">
            <a:avLst/>
          </a:prstGeom>
        </p:spPr>
      </p:pic>
      <p:pic>
        <p:nvPicPr>
          <p:cNvPr id="11" name="Picture 10">
            <a:extLst>
              <a:ext uri="{FF2B5EF4-FFF2-40B4-BE49-F238E27FC236}">
                <a16:creationId xmlns:a16="http://schemas.microsoft.com/office/drawing/2014/main" id="{317D9778-D950-4F49-89A1-37C0F9806010}"/>
              </a:ext>
            </a:extLst>
          </p:cNvPr>
          <p:cNvPicPr>
            <a:picLocks noChangeAspect="1"/>
          </p:cNvPicPr>
          <p:nvPr/>
        </p:nvPicPr>
        <p:blipFill>
          <a:blip r:embed="rId6"/>
          <a:stretch>
            <a:fillRect/>
          </a:stretch>
        </p:blipFill>
        <p:spPr>
          <a:xfrm rot="3945106">
            <a:off x="7734627" y="4240723"/>
            <a:ext cx="635000" cy="590550"/>
          </a:xfrm>
          <a:prstGeom prst="rect">
            <a:avLst/>
          </a:prstGeom>
        </p:spPr>
      </p:pic>
      <p:pic>
        <p:nvPicPr>
          <p:cNvPr id="12" name="Picture 11">
            <a:extLst>
              <a:ext uri="{FF2B5EF4-FFF2-40B4-BE49-F238E27FC236}">
                <a16:creationId xmlns:a16="http://schemas.microsoft.com/office/drawing/2014/main" id="{A1FD13A4-1BD1-0D48-994B-EB9C5EF52E5F}"/>
              </a:ext>
            </a:extLst>
          </p:cNvPr>
          <p:cNvPicPr>
            <a:picLocks noChangeAspect="1"/>
          </p:cNvPicPr>
          <p:nvPr/>
        </p:nvPicPr>
        <p:blipFill>
          <a:blip r:embed="rId7"/>
          <a:stretch>
            <a:fillRect/>
          </a:stretch>
        </p:blipFill>
        <p:spPr>
          <a:xfrm>
            <a:off x="7076556" y="4724439"/>
            <a:ext cx="403026" cy="570953"/>
          </a:xfrm>
          <a:prstGeom prst="rect">
            <a:avLst/>
          </a:prstGeom>
        </p:spPr>
      </p:pic>
    </p:spTree>
    <p:extLst>
      <p:ext uri="{BB962C8B-B14F-4D97-AF65-F5344CB8AC3E}">
        <p14:creationId xmlns:p14="http://schemas.microsoft.com/office/powerpoint/2010/main" val="4210113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23" presetClass="entr" presetSubtype="16" fill="hold" nodeType="afterEffect">
                                  <p:stCondLst>
                                    <p:cond delay="5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childTnLst>
                                </p:cTn>
                              </p:par>
                            </p:childTnLst>
                          </p:cTn>
                        </p:par>
                        <p:par>
                          <p:cTn id="12" fill="hold">
                            <p:stCondLst>
                              <p:cond delay="1000"/>
                            </p:stCondLst>
                            <p:childTnLst>
                              <p:par>
                                <p:cTn id="13" presetID="0" presetClass="path" presetSubtype="0" repeatCount="0" accel="50000" decel="50000" fill="hold" nodeType="afterEffect">
                                  <p:stCondLst>
                                    <p:cond delay="0"/>
                                  </p:stCondLst>
                                  <p:childTnLst>
                                    <p:animMotion origin="layout" path="M -0.00586 -0.0118 C -0.04883 -0.09236 -0.0918 -0.17291 -0.18412 -0.18333 C -0.27657 -0.19375 -0.4905 -0.12916 -0.56016 -0.07407 C -0.62982 -0.01898 -0.60326 0.1132 -0.60196 0.14769 " pathEditMode="relative" ptsTypes="AAAA">
                                      <p:cBhvr>
                                        <p:cTn id="14" dur="1000" fill="hold"/>
                                        <p:tgtEl>
                                          <p:spTgt spid="9"/>
                                        </p:tgtEl>
                                        <p:attrNameLst>
                                          <p:attrName>ppt_x</p:attrName>
                                          <p:attrName>ppt_y</p:attrName>
                                        </p:attrNameLst>
                                      </p:cBhvr>
                                    </p:animMotion>
                                  </p:childTnLst>
                                </p:cTn>
                              </p:par>
                            </p:childTnLst>
                          </p:cTn>
                        </p:par>
                        <p:par>
                          <p:cTn id="15" fill="hold">
                            <p:stCondLst>
                              <p:cond delay="2000"/>
                            </p:stCondLst>
                            <p:childTnLst>
                              <p:par>
                                <p:cTn id="16" presetID="0" presetClass="path" presetSubtype="0" accel="50000" decel="50000" fill="hold" nodeType="afterEffect">
                                  <p:stCondLst>
                                    <p:cond delay="0"/>
                                  </p:stCondLst>
                                  <p:childTnLst>
                                    <p:animMotion origin="layout" path="M 5.20417E-17 -1.48148E-6 C -0.01055 -0.07824 -0.02096 -0.15671 -0.05742 -0.20972 C -0.09414 -0.26227 -0.17747 -0.35903 -0.22005 -0.3162 C -0.26263 -0.27315 -0.29674 -0.01366 -0.31263 0.04908 " pathEditMode="relative" rAng="0" ptsTypes="AAAA">
                                      <p:cBhvr>
                                        <p:cTn id="17" dur="1000" fill="hold"/>
                                        <p:tgtEl>
                                          <p:spTgt spid="12"/>
                                        </p:tgtEl>
                                        <p:attrNameLst>
                                          <p:attrName>ppt_x</p:attrName>
                                          <p:attrName>ppt_y</p:attrName>
                                        </p:attrNameLst>
                                      </p:cBhvr>
                                      <p:rCtr x="-15638" y="-13889"/>
                                    </p:animMotion>
                                  </p:childTnLst>
                                </p:cTn>
                              </p:par>
                            </p:childTnLst>
                          </p:cTn>
                        </p:par>
                        <p:par>
                          <p:cTn id="18" fill="hold">
                            <p:stCondLst>
                              <p:cond delay="3000"/>
                            </p:stCondLst>
                            <p:childTnLst>
                              <p:par>
                                <p:cTn id="19" presetID="0" presetClass="path" presetSubtype="0" repeatCount="0" accel="50000" decel="50000" fill="hold" nodeType="afterEffect">
                                  <p:stCondLst>
                                    <p:cond delay="0"/>
                                  </p:stCondLst>
                                  <p:childTnLst>
                                    <p:animMotion origin="layout" path="M -0.00585 -0.0118 C -0.04882 -0.09236 -0.09179 -0.17291 -0.18411 -0.18333 C -0.27656 -0.19375 -0.49049 -0.12916 -0.56015 -0.07407 C -0.62981 -0.01898 -0.60325 0.1132 -0.60195 0.14769 " pathEditMode="relative" rAng="0" ptsTypes="AAAA">
                                      <p:cBhvr>
                                        <p:cTn id="20" dur="1000" fill="hold"/>
                                        <p:tgtEl>
                                          <p:spTgt spid="10"/>
                                        </p:tgtEl>
                                        <p:attrNameLst>
                                          <p:attrName>ppt_x</p:attrName>
                                          <p:attrName>ppt_y</p:attrName>
                                        </p:attrNameLst>
                                      </p:cBhvr>
                                      <p:rCtr x="-30117" y="-671"/>
                                    </p:animMotion>
                                  </p:childTnLst>
                                </p:cTn>
                              </p:par>
                            </p:childTnLst>
                          </p:cTn>
                        </p:par>
                        <p:par>
                          <p:cTn id="21" fill="hold">
                            <p:stCondLst>
                              <p:cond delay="4000"/>
                            </p:stCondLst>
                            <p:childTnLst>
                              <p:par>
                                <p:cTn id="22" presetID="0" presetClass="path" presetSubtype="0" repeatCount="0" accel="50000" decel="50000" fill="hold" nodeType="afterEffect">
                                  <p:stCondLst>
                                    <p:cond delay="0"/>
                                  </p:stCondLst>
                                  <p:childTnLst>
                                    <p:animMotion origin="layout" path="M 3.33333E-6 -0.02083 C -0.03073 -0.09166 -0.06146 -0.16273 -0.12748 -0.17176 C -0.19362 -0.18102 -0.34649 -0.12407 -0.39623 -0.07569 C -0.4461 -0.02731 -0.42709 0.08889 -0.42618 0.11945 " pathEditMode="relative" rAng="0" ptsTypes="AAAA">
                                      <p:cBhvr>
                                        <p:cTn id="23" dur="1000" fill="hold"/>
                                        <p:tgtEl>
                                          <p:spTgt spid="11"/>
                                        </p:tgtEl>
                                        <p:attrNameLst>
                                          <p:attrName>ppt_x</p:attrName>
                                          <p:attrName>ppt_y</p:attrName>
                                        </p:attrNameLst>
                                      </p:cBhvr>
                                      <p:rCtr x="-21536" y="-57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D5F19-7FF5-AD49-8F86-93B3CE09CD82}"/>
              </a:ext>
            </a:extLst>
          </p:cNvPr>
          <p:cNvSpPr>
            <a:spLocks noGrp="1"/>
          </p:cNvSpPr>
          <p:nvPr>
            <p:ph type="title"/>
          </p:nvPr>
        </p:nvSpPr>
        <p:spPr/>
        <p:txBody>
          <a:bodyPr/>
          <a:lstStyle/>
          <a:p>
            <a:r>
              <a:rPr lang="sv-SE" dirty="0"/>
              <a:t>Industrialiseringen</a:t>
            </a:r>
          </a:p>
        </p:txBody>
      </p:sp>
      <p:sp>
        <p:nvSpPr>
          <p:cNvPr id="3" name="Content Placeholder 2">
            <a:extLst>
              <a:ext uri="{FF2B5EF4-FFF2-40B4-BE49-F238E27FC236}">
                <a16:creationId xmlns:a16="http://schemas.microsoft.com/office/drawing/2014/main" id="{6644FCFE-743E-AB4A-A4B7-C28E1C87D513}"/>
              </a:ext>
            </a:extLst>
          </p:cNvPr>
          <p:cNvSpPr>
            <a:spLocks noGrp="1"/>
          </p:cNvSpPr>
          <p:nvPr>
            <p:ph idx="1"/>
          </p:nvPr>
        </p:nvSpPr>
        <p:spPr>
          <a:xfrm>
            <a:off x="838201" y="1605954"/>
            <a:ext cx="9920844" cy="2182275"/>
          </a:xfrm>
        </p:spPr>
        <p:txBody>
          <a:bodyPr/>
          <a:lstStyle/>
          <a:p>
            <a:r>
              <a:rPr lang="sv-SE" dirty="0"/>
              <a:t>Fler flyttade till städerna och avfallet i städerna ökade och hotade människors hälsa.</a:t>
            </a:r>
          </a:p>
          <a:p>
            <a:r>
              <a:rPr lang="sv-SE" dirty="0"/>
              <a:t>När koleran nådde Sverige 1834 började man förstå att avfall kunde bidra till att sprida sjukdomar. </a:t>
            </a:r>
          </a:p>
          <a:p>
            <a:r>
              <a:rPr lang="sv-SE" dirty="0"/>
              <a:t>1868 förbjöds det i lag att slänga avfall på gatorna och renhållningsverk bildades runt om i landet. </a:t>
            </a:r>
          </a:p>
        </p:txBody>
      </p:sp>
      <p:pic>
        <p:nvPicPr>
          <p:cNvPr id="4" name="Picture 3">
            <a:extLst>
              <a:ext uri="{FF2B5EF4-FFF2-40B4-BE49-F238E27FC236}">
                <a16:creationId xmlns:a16="http://schemas.microsoft.com/office/drawing/2014/main" id="{8B3CF344-545E-014C-ABBA-EEA9F23C7EF9}"/>
              </a:ext>
            </a:extLst>
          </p:cNvPr>
          <p:cNvPicPr>
            <a:picLocks noChangeAspect="1"/>
          </p:cNvPicPr>
          <p:nvPr/>
        </p:nvPicPr>
        <p:blipFill>
          <a:blip r:embed="rId3"/>
          <a:stretch>
            <a:fillRect/>
          </a:stretch>
        </p:blipFill>
        <p:spPr>
          <a:xfrm>
            <a:off x="3967183" y="4825997"/>
            <a:ext cx="1193800" cy="1498600"/>
          </a:xfrm>
          <a:prstGeom prst="rect">
            <a:avLst/>
          </a:prstGeom>
        </p:spPr>
      </p:pic>
      <p:pic>
        <p:nvPicPr>
          <p:cNvPr id="5" name="Picture 4">
            <a:extLst>
              <a:ext uri="{FF2B5EF4-FFF2-40B4-BE49-F238E27FC236}">
                <a16:creationId xmlns:a16="http://schemas.microsoft.com/office/drawing/2014/main" id="{98181347-1547-B944-878E-131FA2F455EC}"/>
              </a:ext>
            </a:extLst>
          </p:cNvPr>
          <p:cNvPicPr>
            <a:picLocks noChangeAspect="1"/>
          </p:cNvPicPr>
          <p:nvPr/>
        </p:nvPicPr>
        <p:blipFill>
          <a:blip r:embed="rId4"/>
          <a:srcRect/>
          <a:stretch/>
        </p:blipFill>
        <p:spPr>
          <a:xfrm>
            <a:off x="-354648" y="4408104"/>
            <a:ext cx="6848835" cy="1995609"/>
          </a:xfrm>
          <a:prstGeom prst="rect">
            <a:avLst/>
          </a:prstGeom>
        </p:spPr>
      </p:pic>
      <p:pic>
        <p:nvPicPr>
          <p:cNvPr id="6" name="Picture 5">
            <a:extLst>
              <a:ext uri="{FF2B5EF4-FFF2-40B4-BE49-F238E27FC236}">
                <a16:creationId xmlns:a16="http://schemas.microsoft.com/office/drawing/2014/main" id="{59FB7FE9-9DE7-384B-B00B-9B8A59ED3999}"/>
              </a:ext>
            </a:extLst>
          </p:cNvPr>
          <p:cNvPicPr>
            <a:picLocks noChangeAspect="1"/>
          </p:cNvPicPr>
          <p:nvPr/>
        </p:nvPicPr>
        <p:blipFill>
          <a:blip r:embed="rId5"/>
          <a:stretch>
            <a:fillRect/>
          </a:stretch>
        </p:blipFill>
        <p:spPr>
          <a:xfrm>
            <a:off x="7049987" y="3375426"/>
            <a:ext cx="1595250" cy="2953786"/>
          </a:xfrm>
          <a:prstGeom prst="rect">
            <a:avLst/>
          </a:prstGeom>
        </p:spPr>
      </p:pic>
      <p:pic>
        <p:nvPicPr>
          <p:cNvPr id="8" name="Picture 7">
            <a:extLst>
              <a:ext uri="{FF2B5EF4-FFF2-40B4-BE49-F238E27FC236}">
                <a16:creationId xmlns:a16="http://schemas.microsoft.com/office/drawing/2014/main" id="{09D2C0B4-BACC-524D-92FF-FACCBC51E3EE}"/>
              </a:ext>
            </a:extLst>
          </p:cNvPr>
          <p:cNvPicPr>
            <a:picLocks noChangeAspect="1"/>
          </p:cNvPicPr>
          <p:nvPr/>
        </p:nvPicPr>
        <p:blipFill>
          <a:blip r:embed="rId6"/>
          <a:stretch>
            <a:fillRect/>
          </a:stretch>
        </p:blipFill>
        <p:spPr>
          <a:xfrm rot="4811666">
            <a:off x="7670198" y="4098402"/>
            <a:ext cx="1595250" cy="2953785"/>
          </a:xfrm>
          <a:prstGeom prst="rect">
            <a:avLst/>
          </a:prstGeom>
        </p:spPr>
      </p:pic>
    </p:spTree>
    <p:extLst>
      <p:ext uri="{BB962C8B-B14F-4D97-AF65-F5344CB8AC3E}">
        <p14:creationId xmlns:p14="http://schemas.microsoft.com/office/powerpoint/2010/main" val="1194949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par>
                          <p:cTn id="11" fill="hold">
                            <p:stCondLst>
                              <p:cond delay="0"/>
                            </p:stCondLst>
                            <p:childTnLst>
                              <p:par>
                                <p:cTn id="12" presetID="0" presetClass="path" presetSubtype="0" accel="50000" decel="50000" fill="hold" nodeType="afterEffect">
                                  <p:stCondLst>
                                    <p:cond delay="0"/>
                                  </p:stCondLst>
                                  <p:childTnLst>
                                    <p:animMotion origin="layout" path="M -4.375E-6 3.7037E-6 L -4.375E-6 0.00023 C -0.00312 -0.00324 -0.00612 -0.00602 -0.00911 -0.00903 C -0.01562 -0.01621 -0.00742 -0.01019 -0.01536 -0.01551 C -0.01536 -0.01574 -0.01354 -0.02361 -0.01289 -0.02454 C -0.01197 -0.0257 -0.01028 -0.02616 -0.00911 -0.02709 C -0.0082 -0.02824 -0.00768 -0.02986 -0.00651 -0.03079 C -0.00546 -0.03172 -0.0039 -0.03149 -0.0026 -0.03218 C -0.00117 -0.03287 -4.375E-6 -0.03403 0.00118 -0.03473 C 0.00209 -0.03611 0.00313 -0.03727 0.00378 -0.03866 C 0.00482 -0.04098 0.00638 -0.0463 0.00638 -0.04607 C 0.00326 -0.05533 0.00599 -0.05255 -4.375E-6 -0.05649 C -0.00091 -0.05764 -0.00143 -0.05949 -0.0026 -0.06042 C -0.00377 -0.06111 -0.00546 -0.06065 -0.00651 -0.06158 C -0.00755 -0.0625 -0.00716 -0.06436 -0.00768 -0.06551 C -0.01289 -0.07547 -0.00846 -0.06366 -0.01171 -0.07315 C -0.00807 -0.0838 -0.01067 -0.07871 -0.0039 -0.08866 L -0.00143 -0.09236 C -0.00091 -0.09375 -0.00065 -0.09514 -4.375E-6 -0.0963 C 0.00066 -0.09769 0.00196 -0.09861 0.00261 -0.1 C 0.00365 -0.10232 0.00521 -0.10764 0.00521 -0.10764 C 0.0043 -0.11019 0.00391 -0.1132 0.00261 -0.11551 L -0.00507 -0.12686 L -0.01028 -0.13449 L -0.01289 -0.13843 C -0.0151 -0.14491 -0.01458 -0.14098 -0.01171 -0.15 C -0.01119 -0.15116 -0.01145 -0.15301 -0.01028 -0.15371 L -0.00651 -0.15625 C 0.0004 -0.16667 -0.00859 -0.1544 -4.375E-6 -0.16274 C 0.0086 -0.1713 -0.0039 -0.16227 0.00638 -0.16922 C 0.00717 -0.17176 0.00938 -0.17408 0.00899 -0.17686 C 0.00704 -0.18588 0.00847 -0.18125 0.00521 -0.19098 C 0.00469 -0.19236 0.00495 -0.19399 0.00378 -0.19491 L -4.375E-6 -0.19746 C -0.00286 -0.20602 -0.00143 -0.20255 -0.0039 -0.20741 " pathEditMode="relative" rAng="0" ptsTypes="AAAAAAAAAAAAAAAAAAAAAAAAAAAAAAAAAAA">
                                      <p:cBhvr>
                                        <p:cTn id="13" dur="2000" fill="hold"/>
                                        <p:tgtEl>
                                          <p:spTgt spid="4"/>
                                        </p:tgtEl>
                                        <p:attrNameLst>
                                          <p:attrName>ppt_x</p:attrName>
                                          <p:attrName>ppt_y</p:attrName>
                                        </p:attrNameLst>
                                      </p:cBhvr>
                                      <p:rCtr x="-326" y="-10370"/>
                                    </p:animMotion>
                                  </p:childTnLst>
                                </p:cTn>
                              </p:par>
                            </p:childTnLst>
                          </p:cTn>
                        </p:par>
                        <p:par>
                          <p:cTn id="14" fill="hold">
                            <p:stCondLst>
                              <p:cond delay="2000"/>
                            </p:stCondLst>
                            <p:childTnLst>
                              <p:par>
                                <p:cTn id="15" presetID="1" presetClass="exit" presetSubtype="0" fill="hold" nodeType="after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DC66B-19C8-304F-85A6-86B00D1100E7}"/>
              </a:ext>
            </a:extLst>
          </p:cNvPr>
          <p:cNvSpPr>
            <a:spLocks noGrp="1"/>
          </p:cNvSpPr>
          <p:nvPr>
            <p:ph type="title"/>
          </p:nvPr>
        </p:nvSpPr>
        <p:spPr/>
        <p:txBody>
          <a:bodyPr/>
          <a:lstStyle/>
          <a:p>
            <a:r>
              <a:rPr lang="sv-SE" dirty="0">
                <a:latin typeface="Arial"/>
                <a:cs typeface="Arial"/>
              </a:rPr>
              <a:t>Avfallskategorisering</a:t>
            </a:r>
            <a:endParaRPr lang="sv-SE" dirty="0"/>
          </a:p>
        </p:txBody>
      </p:sp>
      <p:sp>
        <p:nvSpPr>
          <p:cNvPr id="4" name="Femhörning 6">
            <a:extLst>
              <a:ext uri="{FF2B5EF4-FFF2-40B4-BE49-F238E27FC236}">
                <a16:creationId xmlns:a16="http://schemas.microsoft.com/office/drawing/2014/main" id="{2DDD7311-5485-4042-A41B-6B9280EEA8A4}"/>
              </a:ext>
            </a:extLst>
          </p:cNvPr>
          <p:cNvSpPr/>
          <p:nvPr/>
        </p:nvSpPr>
        <p:spPr>
          <a:xfrm>
            <a:off x="1030668" y="2249178"/>
            <a:ext cx="2745081" cy="800100"/>
          </a:xfrm>
          <a:prstGeom prst="homePlate">
            <a:avLst>
              <a:gd name="adj"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2400" b="1" dirty="0">
                <a:latin typeface="Arial" panose="020B0604020202020204" pitchFamily="34" charset="0"/>
                <a:cs typeface="Arial" panose="020B0604020202020204" pitchFamily="34" charset="0"/>
              </a:rPr>
              <a:t>Latrin</a:t>
            </a:r>
          </a:p>
        </p:txBody>
      </p:sp>
      <p:sp>
        <p:nvSpPr>
          <p:cNvPr id="5" name="Femhörning 7">
            <a:extLst>
              <a:ext uri="{FF2B5EF4-FFF2-40B4-BE49-F238E27FC236}">
                <a16:creationId xmlns:a16="http://schemas.microsoft.com/office/drawing/2014/main" id="{CDD9BC71-8B7A-C645-B172-E3694D02E2A3}"/>
              </a:ext>
            </a:extLst>
          </p:cNvPr>
          <p:cNvSpPr/>
          <p:nvPr/>
        </p:nvSpPr>
        <p:spPr>
          <a:xfrm>
            <a:off x="4723459" y="2249178"/>
            <a:ext cx="2745081" cy="800100"/>
          </a:xfrm>
          <a:prstGeom prst="homePlate">
            <a:avLst>
              <a:gd name="adj"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2400" b="1" dirty="0">
                <a:latin typeface="Arial" panose="020B0604020202020204" pitchFamily="34" charset="0"/>
                <a:cs typeface="Arial" panose="020B0604020202020204" pitchFamily="34" charset="0"/>
              </a:rPr>
              <a:t>Matavfall</a:t>
            </a:r>
          </a:p>
        </p:txBody>
      </p:sp>
      <p:sp>
        <p:nvSpPr>
          <p:cNvPr id="6" name="Femhörning 8">
            <a:extLst>
              <a:ext uri="{FF2B5EF4-FFF2-40B4-BE49-F238E27FC236}">
                <a16:creationId xmlns:a16="http://schemas.microsoft.com/office/drawing/2014/main" id="{32AA1E2B-3E06-884A-A79A-401C256A2998}"/>
              </a:ext>
            </a:extLst>
          </p:cNvPr>
          <p:cNvSpPr/>
          <p:nvPr/>
        </p:nvSpPr>
        <p:spPr>
          <a:xfrm>
            <a:off x="8416251" y="2249178"/>
            <a:ext cx="2745081" cy="800100"/>
          </a:xfrm>
          <a:prstGeom prst="homePlate">
            <a:avLst>
              <a:gd name="adj"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2400" b="1" dirty="0">
                <a:latin typeface="Arial" panose="020B0604020202020204" pitchFamily="34" charset="0"/>
                <a:cs typeface="Arial" panose="020B0604020202020204" pitchFamily="34" charset="0"/>
              </a:rPr>
              <a:t>Golvsopor</a:t>
            </a:r>
          </a:p>
        </p:txBody>
      </p:sp>
      <p:pic>
        <p:nvPicPr>
          <p:cNvPr id="9" name="Picture 8">
            <a:extLst>
              <a:ext uri="{FF2B5EF4-FFF2-40B4-BE49-F238E27FC236}">
                <a16:creationId xmlns:a16="http://schemas.microsoft.com/office/drawing/2014/main" id="{21E4F170-0B18-0148-9B3F-5925B7A057DF}"/>
              </a:ext>
            </a:extLst>
          </p:cNvPr>
          <p:cNvPicPr>
            <a:picLocks noChangeAspect="1"/>
          </p:cNvPicPr>
          <p:nvPr/>
        </p:nvPicPr>
        <p:blipFill>
          <a:blip r:embed="rId3"/>
          <a:stretch>
            <a:fillRect/>
          </a:stretch>
        </p:blipFill>
        <p:spPr>
          <a:xfrm>
            <a:off x="4420540" y="3808723"/>
            <a:ext cx="3048000" cy="2082800"/>
          </a:xfrm>
          <a:prstGeom prst="rect">
            <a:avLst/>
          </a:prstGeom>
        </p:spPr>
      </p:pic>
      <p:pic>
        <p:nvPicPr>
          <p:cNvPr id="10" name="Picture 9">
            <a:extLst>
              <a:ext uri="{FF2B5EF4-FFF2-40B4-BE49-F238E27FC236}">
                <a16:creationId xmlns:a16="http://schemas.microsoft.com/office/drawing/2014/main" id="{CA1DAAEB-B09F-6A40-990D-CA62F58140E8}"/>
              </a:ext>
            </a:extLst>
          </p:cNvPr>
          <p:cNvPicPr>
            <a:picLocks noChangeAspect="1"/>
          </p:cNvPicPr>
          <p:nvPr/>
        </p:nvPicPr>
        <p:blipFill>
          <a:blip r:embed="rId4"/>
          <a:stretch>
            <a:fillRect/>
          </a:stretch>
        </p:blipFill>
        <p:spPr>
          <a:xfrm>
            <a:off x="1623724" y="3429000"/>
            <a:ext cx="1558967" cy="2158570"/>
          </a:xfrm>
          <a:prstGeom prst="rect">
            <a:avLst/>
          </a:prstGeom>
        </p:spPr>
      </p:pic>
      <p:pic>
        <p:nvPicPr>
          <p:cNvPr id="11" name="Picture 10">
            <a:extLst>
              <a:ext uri="{FF2B5EF4-FFF2-40B4-BE49-F238E27FC236}">
                <a16:creationId xmlns:a16="http://schemas.microsoft.com/office/drawing/2014/main" id="{37D13024-8CEE-174E-B23B-6CBCEF6F1604}"/>
              </a:ext>
            </a:extLst>
          </p:cNvPr>
          <p:cNvPicPr>
            <a:picLocks noChangeAspect="1"/>
          </p:cNvPicPr>
          <p:nvPr/>
        </p:nvPicPr>
        <p:blipFill>
          <a:blip r:embed="rId5"/>
          <a:stretch>
            <a:fillRect/>
          </a:stretch>
        </p:blipFill>
        <p:spPr>
          <a:xfrm>
            <a:off x="8416251" y="4319727"/>
            <a:ext cx="2599206" cy="1413603"/>
          </a:xfrm>
          <a:prstGeom prst="rect">
            <a:avLst/>
          </a:prstGeom>
        </p:spPr>
      </p:pic>
    </p:spTree>
    <p:extLst>
      <p:ext uri="{BB962C8B-B14F-4D97-AF65-F5344CB8AC3E}">
        <p14:creationId xmlns:p14="http://schemas.microsoft.com/office/powerpoint/2010/main" val="3856499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53" presetClass="entr" presetSubtype="16" fill="hold" grpId="0" nodeType="afterEffect">
                                  <p:stCondLst>
                                    <p:cond delay="50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1500"/>
                            </p:stCondLst>
                            <p:childTnLst>
                              <p:par>
                                <p:cTn id="27" presetID="53" presetClass="entr" presetSubtype="16" fill="hold" grpId="0" nodeType="afterEffect">
                                  <p:stCondLst>
                                    <p:cond delay="5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par>
                                <p:cTn id="32" presetID="53" presetClass="entr" presetSubtype="16" fill="hold" nodeType="withEffect">
                                  <p:stCondLst>
                                    <p:cond delay="50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DC66B-19C8-304F-85A6-86B00D1100E7}"/>
              </a:ext>
            </a:extLst>
          </p:cNvPr>
          <p:cNvSpPr>
            <a:spLocks noGrp="1"/>
          </p:cNvSpPr>
          <p:nvPr>
            <p:ph type="title"/>
          </p:nvPr>
        </p:nvSpPr>
        <p:spPr/>
        <p:txBody>
          <a:bodyPr/>
          <a:lstStyle/>
          <a:p>
            <a:r>
              <a:rPr lang="sv-SE" dirty="0"/>
              <a:t>Avfallskategorisering</a:t>
            </a:r>
          </a:p>
        </p:txBody>
      </p:sp>
      <p:sp>
        <p:nvSpPr>
          <p:cNvPr id="4" name="Femhörning 6">
            <a:extLst>
              <a:ext uri="{FF2B5EF4-FFF2-40B4-BE49-F238E27FC236}">
                <a16:creationId xmlns:a16="http://schemas.microsoft.com/office/drawing/2014/main" id="{2DDD7311-5485-4042-A41B-6B9280EEA8A4}"/>
              </a:ext>
            </a:extLst>
          </p:cNvPr>
          <p:cNvSpPr/>
          <p:nvPr/>
        </p:nvSpPr>
        <p:spPr>
          <a:xfrm>
            <a:off x="4723459" y="2249178"/>
            <a:ext cx="2745081" cy="800100"/>
          </a:xfrm>
          <a:prstGeom prst="homePlate">
            <a:avLst>
              <a:gd name="adj"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2400" b="1" dirty="0">
                <a:latin typeface="Arial" panose="020B0604020202020204" pitchFamily="34" charset="0"/>
                <a:cs typeface="Arial" panose="020B0604020202020204" pitchFamily="34" charset="0"/>
              </a:rPr>
              <a:t>Skräpsopor</a:t>
            </a:r>
          </a:p>
        </p:txBody>
      </p:sp>
      <p:pic>
        <p:nvPicPr>
          <p:cNvPr id="3" name="Picture 2">
            <a:extLst>
              <a:ext uri="{FF2B5EF4-FFF2-40B4-BE49-F238E27FC236}">
                <a16:creationId xmlns:a16="http://schemas.microsoft.com/office/drawing/2014/main" id="{E28CD590-2F78-6340-9615-D955F531236D}"/>
              </a:ext>
            </a:extLst>
          </p:cNvPr>
          <p:cNvPicPr>
            <a:picLocks noChangeAspect="1"/>
          </p:cNvPicPr>
          <p:nvPr/>
        </p:nvPicPr>
        <p:blipFill>
          <a:blip r:embed="rId3"/>
          <a:stretch>
            <a:fillRect/>
          </a:stretch>
        </p:blipFill>
        <p:spPr>
          <a:xfrm>
            <a:off x="652212" y="3429000"/>
            <a:ext cx="1920751" cy="1676292"/>
          </a:xfrm>
          <a:prstGeom prst="rect">
            <a:avLst/>
          </a:prstGeom>
        </p:spPr>
      </p:pic>
      <p:sp>
        <p:nvSpPr>
          <p:cNvPr id="12" name="Femhörning 6">
            <a:extLst>
              <a:ext uri="{FF2B5EF4-FFF2-40B4-BE49-F238E27FC236}">
                <a16:creationId xmlns:a16="http://schemas.microsoft.com/office/drawing/2014/main" id="{AF4BAE22-FBF6-BD4C-BCD5-923CA16A5B49}"/>
              </a:ext>
            </a:extLst>
          </p:cNvPr>
          <p:cNvSpPr/>
          <p:nvPr/>
        </p:nvSpPr>
        <p:spPr>
          <a:xfrm>
            <a:off x="882784" y="5308269"/>
            <a:ext cx="1536717" cy="478369"/>
          </a:xfrm>
          <a:prstGeom prst="homePlate">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2000" dirty="0">
                <a:solidFill>
                  <a:schemeClr val="tx1"/>
                </a:solidFill>
                <a:latin typeface="Arial" panose="020B0604020202020204" pitchFamily="34" charset="0"/>
                <a:cs typeface="Arial" panose="020B0604020202020204" pitchFamily="34" charset="0"/>
              </a:rPr>
              <a:t>Papper</a:t>
            </a:r>
          </a:p>
        </p:txBody>
      </p:sp>
      <p:pic>
        <p:nvPicPr>
          <p:cNvPr id="7" name="Picture 6">
            <a:extLst>
              <a:ext uri="{FF2B5EF4-FFF2-40B4-BE49-F238E27FC236}">
                <a16:creationId xmlns:a16="http://schemas.microsoft.com/office/drawing/2014/main" id="{1B133635-0D8B-4640-9319-768DA59F4143}"/>
              </a:ext>
            </a:extLst>
          </p:cNvPr>
          <p:cNvPicPr>
            <a:picLocks noChangeAspect="1"/>
          </p:cNvPicPr>
          <p:nvPr/>
        </p:nvPicPr>
        <p:blipFill>
          <a:blip r:embed="rId4"/>
          <a:stretch>
            <a:fillRect/>
          </a:stretch>
        </p:blipFill>
        <p:spPr>
          <a:xfrm>
            <a:off x="3342263" y="3429000"/>
            <a:ext cx="779043" cy="1558085"/>
          </a:xfrm>
          <a:prstGeom prst="rect">
            <a:avLst/>
          </a:prstGeom>
        </p:spPr>
      </p:pic>
      <p:sp>
        <p:nvSpPr>
          <p:cNvPr id="13" name="Femhörning 6">
            <a:extLst>
              <a:ext uri="{FF2B5EF4-FFF2-40B4-BE49-F238E27FC236}">
                <a16:creationId xmlns:a16="http://schemas.microsoft.com/office/drawing/2014/main" id="{11702D68-F5DC-684E-9D8B-4E08BB091917}"/>
              </a:ext>
            </a:extLst>
          </p:cNvPr>
          <p:cNvSpPr/>
          <p:nvPr/>
        </p:nvSpPr>
        <p:spPr>
          <a:xfrm>
            <a:off x="3076486" y="5308269"/>
            <a:ext cx="1536717" cy="478369"/>
          </a:xfrm>
          <a:prstGeom prst="homePlate">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2000" dirty="0">
                <a:solidFill>
                  <a:schemeClr val="tx1"/>
                </a:solidFill>
                <a:latin typeface="Arial" panose="020B0604020202020204" pitchFamily="34" charset="0"/>
                <a:cs typeface="Arial" panose="020B0604020202020204" pitchFamily="34" charset="0"/>
              </a:rPr>
              <a:t>Glas</a:t>
            </a:r>
          </a:p>
        </p:txBody>
      </p:sp>
      <p:pic>
        <p:nvPicPr>
          <p:cNvPr id="8" name="Picture 7">
            <a:extLst>
              <a:ext uri="{FF2B5EF4-FFF2-40B4-BE49-F238E27FC236}">
                <a16:creationId xmlns:a16="http://schemas.microsoft.com/office/drawing/2014/main" id="{A9A0E21B-2805-B243-9E52-CDAFBC890623}"/>
              </a:ext>
            </a:extLst>
          </p:cNvPr>
          <p:cNvPicPr>
            <a:picLocks noChangeAspect="1"/>
          </p:cNvPicPr>
          <p:nvPr/>
        </p:nvPicPr>
        <p:blipFill>
          <a:blip r:embed="rId5"/>
          <a:stretch>
            <a:fillRect/>
          </a:stretch>
        </p:blipFill>
        <p:spPr>
          <a:xfrm rot="3530218">
            <a:off x="5517502" y="3350400"/>
            <a:ext cx="385998" cy="1833490"/>
          </a:xfrm>
          <a:prstGeom prst="rect">
            <a:avLst/>
          </a:prstGeom>
        </p:spPr>
      </p:pic>
      <p:sp>
        <p:nvSpPr>
          <p:cNvPr id="14" name="Femhörning 6">
            <a:extLst>
              <a:ext uri="{FF2B5EF4-FFF2-40B4-BE49-F238E27FC236}">
                <a16:creationId xmlns:a16="http://schemas.microsoft.com/office/drawing/2014/main" id="{A776836C-D29E-0E4B-B167-2EFB2319017A}"/>
              </a:ext>
            </a:extLst>
          </p:cNvPr>
          <p:cNvSpPr/>
          <p:nvPr/>
        </p:nvSpPr>
        <p:spPr>
          <a:xfrm>
            <a:off x="4924028" y="5308269"/>
            <a:ext cx="1536717" cy="478369"/>
          </a:xfrm>
          <a:prstGeom prst="homePlate">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2000" dirty="0">
                <a:solidFill>
                  <a:schemeClr val="tx1"/>
                </a:solidFill>
                <a:latin typeface="Arial" panose="020B0604020202020204" pitchFamily="34" charset="0"/>
                <a:cs typeface="Arial" panose="020B0604020202020204" pitchFamily="34" charset="0"/>
              </a:rPr>
              <a:t>Metall</a:t>
            </a:r>
          </a:p>
        </p:txBody>
      </p:sp>
      <p:pic>
        <p:nvPicPr>
          <p:cNvPr id="16" name="Picture 15">
            <a:extLst>
              <a:ext uri="{FF2B5EF4-FFF2-40B4-BE49-F238E27FC236}">
                <a16:creationId xmlns:a16="http://schemas.microsoft.com/office/drawing/2014/main" id="{5570725C-B65D-7E43-B267-B0F83BD7D0E9}"/>
              </a:ext>
            </a:extLst>
          </p:cNvPr>
          <p:cNvPicPr>
            <a:picLocks noChangeAspect="1"/>
          </p:cNvPicPr>
          <p:nvPr/>
        </p:nvPicPr>
        <p:blipFill>
          <a:blip r:embed="rId6"/>
          <a:stretch>
            <a:fillRect/>
          </a:stretch>
        </p:blipFill>
        <p:spPr>
          <a:xfrm>
            <a:off x="7314120" y="3552989"/>
            <a:ext cx="1562100" cy="1752600"/>
          </a:xfrm>
          <a:prstGeom prst="rect">
            <a:avLst/>
          </a:prstGeom>
        </p:spPr>
      </p:pic>
      <p:sp>
        <p:nvSpPr>
          <p:cNvPr id="17" name="Femhörning 6">
            <a:extLst>
              <a:ext uri="{FF2B5EF4-FFF2-40B4-BE49-F238E27FC236}">
                <a16:creationId xmlns:a16="http://schemas.microsoft.com/office/drawing/2014/main" id="{2B8BDE9D-E3D0-C047-BD4E-E703B83020D2}"/>
              </a:ext>
            </a:extLst>
          </p:cNvPr>
          <p:cNvSpPr/>
          <p:nvPr/>
        </p:nvSpPr>
        <p:spPr>
          <a:xfrm>
            <a:off x="7426057" y="5308269"/>
            <a:ext cx="1536717" cy="478369"/>
          </a:xfrm>
          <a:prstGeom prst="homePlate">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2000" dirty="0">
                <a:solidFill>
                  <a:schemeClr val="tx1"/>
                </a:solidFill>
                <a:latin typeface="Arial" panose="020B0604020202020204" pitchFamily="34" charset="0"/>
                <a:cs typeface="Arial" panose="020B0604020202020204" pitchFamily="34" charset="0"/>
              </a:rPr>
              <a:t>Lump</a:t>
            </a:r>
          </a:p>
        </p:txBody>
      </p:sp>
      <p:pic>
        <p:nvPicPr>
          <p:cNvPr id="18" name="Picture 17">
            <a:extLst>
              <a:ext uri="{FF2B5EF4-FFF2-40B4-BE49-F238E27FC236}">
                <a16:creationId xmlns:a16="http://schemas.microsoft.com/office/drawing/2014/main" id="{9FDE120D-FB28-5649-87FA-6CB6E7F7B3D8}"/>
              </a:ext>
            </a:extLst>
          </p:cNvPr>
          <p:cNvPicPr>
            <a:picLocks noChangeAspect="1"/>
          </p:cNvPicPr>
          <p:nvPr/>
        </p:nvPicPr>
        <p:blipFill>
          <a:blip r:embed="rId7"/>
          <a:stretch>
            <a:fillRect/>
          </a:stretch>
        </p:blipFill>
        <p:spPr>
          <a:xfrm>
            <a:off x="10041029" y="3528264"/>
            <a:ext cx="1087583" cy="1540742"/>
          </a:xfrm>
          <a:prstGeom prst="rect">
            <a:avLst/>
          </a:prstGeom>
        </p:spPr>
      </p:pic>
      <p:sp>
        <p:nvSpPr>
          <p:cNvPr id="19" name="Femhörning 6">
            <a:extLst>
              <a:ext uri="{FF2B5EF4-FFF2-40B4-BE49-F238E27FC236}">
                <a16:creationId xmlns:a16="http://schemas.microsoft.com/office/drawing/2014/main" id="{E5877D33-0470-914D-8C09-FA15A197139A}"/>
              </a:ext>
            </a:extLst>
          </p:cNvPr>
          <p:cNvSpPr/>
          <p:nvPr/>
        </p:nvSpPr>
        <p:spPr>
          <a:xfrm>
            <a:off x="9723816" y="5308269"/>
            <a:ext cx="1890695" cy="478369"/>
          </a:xfrm>
          <a:prstGeom prst="homePlate">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sz="2000" dirty="0">
                <a:solidFill>
                  <a:schemeClr val="tx1"/>
                </a:solidFill>
                <a:latin typeface="Arial" panose="020B0604020202020204" pitchFamily="34" charset="0"/>
                <a:cs typeface="Arial" panose="020B0604020202020204" pitchFamily="34" charset="0"/>
              </a:rPr>
              <a:t>Skinn och ben</a:t>
            </a:r>
          </a:p>
        </p:txBody>
      </p:sp>
    </p:spTree>
    <p:extLst>
      <p:ext uri="{BB962C8B-B14F-4D97-AF65-F5344CB8AC3E}">
        <p14:creationId xmlns:p14="http://schemas.microsoft.com/office/powerpoint/2010/main" val="3432067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par>
                                <p:cTn id="16" presetID="53" presetClass="entr" presetSubtype="16"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53" presetClass="entr" presetSubtype="1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par>
                          <p:cTn id="32" fill="hold">
                            <p:stCondLst>
                              <p:cond delay="1500"/>
                            </p:stCondLst>
                            <p:childTnLst>
                              <p:par>
                                <p:cTn id="33" presetID="53" presetClass="entr" presetSubtype="16"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par>
                                <p:cTn id="49" presetID="53" presetClass="entr" presetSubtype="16" fill="hold"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par>
                          <p:cTn id="54" fill="hold">
                            <p:stCondLst>
                              <p:cond delay="2500"/>
                            </p:stCondLst>
                            <p:childTnLst>
                              <p:par>
                                <p:cTn id="55" presetID="53" presetClass="entr" presetSubtype="16"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par>
                                <p:cTn id="60" presetID="53" presetClass="entr" presetSubtype="16" fill="hold"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fltVal val="0"/>
                                          </p:val>
                                        </p:tav>
                                        <p:tav tm="100000">
                                          <p:val>
                                            <p:strVal val="#ppt_h"/>
                                          </p:val>
                                        </p:tav>
                                      </p:tavLst>
                                    </p:anim>
                                    <p:animEffect transition="in" filter="fade">
                                      <p:cBhvr>
                                        <p:cTn id="6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13" grpId="0"/>
      <p:bldP spid="14" grpId="0"/>
      <p:bldP spid="17" grpId="0"/>
      <p:bldP spid="19" grpId="0"/>
    </p:bldLst>
  </p:timing>
</p:sld>
</file>

<file path=ppt/theme/theme1.xml><?xml version="1.0" encoding="utf-8"?>
<a:theme xmlns:a="http://schemas.openxmlformats.org/drawingml/2006/main" name="Office-tema">
  <a:themeElements>
    <a:clrScheme name="Egen 10">
      <a:dk1>
        <a:srgbClr val="000000"/>
      </a:dk1>
      <a:lt1>
        <a:srgbClr val="FFFFFF"/>
      </a:lt1>
      <a:dk2>
        <a:srgbClr val="0E4D93"/>
      </a:dk2>
      <a:lt2>
        <a:srgbClr val="F3F8FB"/>
      </a:lt2>
      <a:accent1>
        <a:srgbClr val="0E4D93"/>
      </a:accent1>
      <a:accent2>
        <a:srgbClr val="1B79B3"/>
      </a:accent2>
      <a:accent3>
        <a:srgbClr val="7BAA1F"/>
      </a:accent3>
      <a:accent4>
        <a:srgbClr val="4F9CB6"/>
      </a:accent4>
      <a:accent5>
        <a:srgbClr val="F36B4F"/>
      </a:accent5>
      <a:accent6>
        <a:srgbClr val="415E71"/>
      </a:accent6>
      <a:hlink>
        <a:srgbClr val="0E4D93"/>
      </a:hlink>
      <a:folHlink>
        <a:srgbClr val="0A346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26daeaf2-af4e-4f4e-bcfc-63b924da9991" xsi:nil="true"/>
    <cde2880b1130469b84bffc85130a9e8a xmlns="26daeaf2-af4e-4f4e-bcfc-63b924da9991">
      <Terms xmlns="http://schemas.microsoft.com/office/infopath/2007/PartnerControls"/>
    </cde2880b1130469b84bffc85130a9e8a>
    <lcf76f155ced4ddcb4097134ff3c332f xmlns="521ecd14-642c-4f0b-b316-1643ccbe2539">
      <Terms xmlns="http://schemas.microsoft.com/office/infopath/2007/PartnerControls"/>
    </lcf76f155ced4ddcb4097134ff3c332f>
    <i95d6d8ddf6a475c8f3b7d32a3b98687 xmlns="26daeaf2-af4e-4f4e-bcfc-63b924da9991">
      <Terms xmlns="http://schemas.microsoft.com/office/infopath/2007/PartnerControls"/>
    </i95d6d8ddf6a475c8f3b7d32a3b98687>
    <INITECH_IsVisible xmlns="26daeaf2-af4e-4f4e-bcfc-63b924da9991">true</INITECH_IsVisible>
    <INITECH_ProjectId xmlns="26daeaf2-af4e-4f4e-bcfc-63b924da9991" xsi:nil="true"/>
    <INITECH_ProjectTitle xmlns="26daeaf2-af4e-4f4e-bcfc-63b924da9991" xsi:nil="true"/>
    <mc743463e2e84096bb7b22fa172acda6 xmlns="26daeaf2-af4e-4f4e-bcfc-63b924da9991">
      <Terms xmlns="http://schemas.microsoft.com/office/infopath/2007/PartnerControls"/>
    </mc743463e2e84096bb7b22fa172acda6>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E4BF254003CB76449138D01C59919C08" ma:contentTypeVersion="21" ma:contentTypeDescription="Skapa ett nytt dokument." ma:contentTypeScope="" ma:versionID="150fbf8cf56a1f438052be6a80a2ecf0">
  <xsd:schema xmlns:xsd="http://www.w3.org/2001/XMLSchema" xmlns:xs="http://www.w3.org/2001/XMLSchema" xmlns:p="http://schemas.microsoft.com/office/2006/metadata/properties" xmlns:ns2="26daeaf2-af4e-4f4e-bcfc-63b924da9991" xmlns:ns3="521ecd14-642c-4f0b-b316-1643ccbe2539" targetNamespace="http://schemas.microsoft.com/office/2006/metadata/properties" ma:root="true" ma:fieldsID="29e088ef8a63c355084400f4acfbbbb7" ns2:_="" ns3:_="">
    <xsd:import namespace="26daeaf2-af4e-4f4e-bcfc-63b924da9991"/>
    <xsd:import namespace="521ecd14-642c-4f0b-b316-1643ccbe2539"/>
    <xsd:element name="properties">
      <xsd:complexType>
        <xsd:sequence>
          <xsd:element name="documentManagement">
            <xsd:complexType>
              <xsd:all>
                <xsd:element ref="ns2:INITECH_ProjectId" minOccurs="0"/>
                <xsd:element ref="ns2:INITECH_ProjectTitle" minOccurs="0"/>
                <xsd:element ref="ns2:INITECH_IsVisible" minOccurs="0"/>
                <xsd:element ref="ns2:i95d6d8ddf6a475c8f3b7d32a3b98687" minOccurs="0"/>
                <xsd:element ref="ns2:TaxCatchAll" minOccurs="0"/>
                <xsd:element ref="ns2:mc743463e2e84096bb7b22fa172acda6" minOccurs="0"/>
                <xsd:element ref="ns2:cde2880b1130469b84bffc85130a9e8a" minOccurs="0"/>
                <xsd:element ref="ns3:MediaServiceMetadata" minOccurs="0"/>
                <xsd:element ref="ns3:MediaServiceFastMetadata" minOccurs="0"/>
                <xsd:element ref="ns3:MediaServiceObjectDetectorVersions" minOccurs="0"/>
                <xsd:element ref="ns3:lcf76f155ced4ddcb4097134ff3c332f" minOccurs="0"/>
                <xsd:element ref="ns3:MediaServiceDateTaken" minOccurs="0"/>
                <xsd:element ref="ns3:MediaServiceLocation" minOccurs="0"/>
                <xsd:element ref="ns3:MediaServiceGenerationTime" minOccurs="0"/>
                <xsd:element ref="ns3:MediaServiceEventHashCode" minOccurs="0"/>
                <xsd:element ref="ns3:MediaServiceOCR"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daeaf2-af4e-4f4e-bcfc-63b924da9991" elementFormDefault="qualified">
    <xsd:import namespace="http://schemas.microsoft.com/office/2006/documentManagement/types"/>
    <xsd:import namespace="http://schemas.microsoft.com/office/infopath/2007/PartnerControls"/>
    <xsd:element name="INITECH_ProjectId" ma:index="8" nillable="true" ma:displayName="ID-nummer" ma:description="Detta fält används av systemet, ta inte bort det!" ma:internalName="INITECH_ProjectId">
      <xsd:simpleType>
        <xsd:restriction base="dms:Text">
          <xsd:maxLength value="150"/>
        </xsd:restriction>
      </xsd:simpleType>
    </xsd:element>
    <xsd:element name="INITECH_ProjectTitle" ma:index="9" nillable="true" ma:displayName="Gruppnamn" ma:description="Detta fält används av systemet, ta inte bort det!" ma:internalName="INITECH_ProjectTitle">
      <xsd:simpleType>
        <xsd:restriction base="dms:Text">
          <xsd:maxLength value="150"/>
        </xsd:restriction>
      </xsd:simpleType>
    </xsd:element>
    <xsd:element name="INITECH_IsVisible" ma:index="10" nillable="true" ma:displayName="Synlig" ma:default="1" ma:description="" ma:internalName="INITECH_IsVisible">
      <xsd:simpleType>
        <xsd:restriction base="dms:Boolean"/>
      </xsd:simpleType>
    </xsd:element>
    <xsd:element name="i95d6d8ddf6a475c8f3b7d32a3b98687" ma:index="12" nillable="true" ma:taxonomy="true" ma:internalName="i95d6d8ddf6a475c8f3b7d32a3b98687" ma:taxonomyFieldName="INITECH_ProjectProcess" ma:displayName="Process" ma:fieldId="{295d6d8d-df6a-475c-8f3b-7d32a3b98687}" ma:taxonomyMulti="true" ma:sspId="6b902723-c9c7-4e15-a187-84da058e1999" ma:termSetId="01906a42-ef72-4f44-b5af-b1c1aa1d2b64" ma:anchorId="00000000-0000-0000-0000-000000000000" ma:open="false" ma:isKeyword="false">
      <xsd:complexType>
        <xsd:sequence>
          <xsd:element ref="pc:Terms" minOccurs="0" maxOccurs="1"/>
        </xsd:sequence>
      </xsd:complexType>
    </xsd:element>
    <xsd:element name="TaxCatchAll" ma:index="13" nillable="true" ma:displayName="Taxonomy Catch All Column" ma:hidden="true" ma:list="{1c8e7afc-cb3e-4c1c-aecf-3bc2acea33de}" ma:internalName="TaxCatchAll" ma:showField="CatchAllData" ma:web="26daeaf2-af4e-4f4e-bcfc-63b924da9991">
      <xsd:complexType>
        <xsd:complexContent>
          <xsd:extension base="dms:MultiChoiceLookup">
            <xsd:sequence>
              <xsd:element name="Value" type="dms:Lookup" maxOccurs="unbounded" minOccurs="0" nillable="true"/>
            </xsd:sequence>
          </xsd:extension>
        </xsd:complexContent>
      </xsd:complexType>
    </xsd:element>
    <xsd:element name="mc743463e2e84096bb7b22fa172acda6" ma:index="15" nillable="true" ma:taxonomy="true" ma:internalName="mc743463e2e84096bb7b22fa172acda6" ma:taxonomyFieldName="INITECH_CrossProcess" ma:displayName="Tvärprocessfilter" ma:fieldId="{6c743463-e2e8-4096-bb7b-22fa172acda6}" ma:taxonomyMulti="true" ma:sspId="6b902723-c9c7-4e15-a187-84da058e1999" ma:termSetId="0ac93749-6176-4245-94dd-1bfe5524607f" ma:anchorId="00000000-0000-0000-0000-000000000000" ma:open="false" ma:isKeyword="false">
      <xsd:complexType>
        <xsd:sequence>
          <xsd:element ref="pc:Terms" minOccurs="0" maxOccurs="1"/>
        </xsd:sequence>
      </xsd:complexType>
    </xsd:element>
    <xsd:element name="cde2880b1130469b84bffc85130a9e8a" ma:index="17" nillable="true" ma:taxonomy="true" ma:internalName="cde2880b1130469b84bffc85130a9e8a" ma:taxonomyFieldName="INITECH_VS_DocumentType" ma:displayName="Dokumenttyp" ma:fieldId="{cde2880b-1130-469b-84bf-fc85130a9e8a}" ma:taxonomyMulti="true" ma:sspId="6b902723-c9c7-4e15-a187-84da058e1999" ma:termSetId="193b5951-57ee-4f8f-98cd-1cbe68e6670f"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21ecd14-642c-4f0b-b316-1643ccbe2539" elementFormDefault="qualified">
    <xsd:import namespace="http://schemas.microsoft.com/office/2006/documentManagement/types"/>
    <xsd:import namespace="http://schemas.microsoft.com/office/infopath/2007/PartnerControls"/>
    <xsd:element name="MediaServiceMetadata" ma:index="18" nillable="true" ma:displayName="MediaServiceMetadata" ma:hidden="true" ma:internalName="MediaServiceMetadata" ma:readOnly="true">
      <xsd:simpleType>
        <xsd:restriction base="dms:Note"/>
      </xsd:simpleType>
    </xsd:element>
    <xsd:element name="MediaServiceFastMetadata" ma:index="19" nillable="true" ma:displayName="MediaServiceFastMetadata" ma:hidden="true" ma:internalName="MediaServiceFastMetadata" ma:readOnly="true">
      <xsd:simpleType>
        <xsd:restriction base="dms:Note"/>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lcf76f155ced4ddcb4097134ff3c332f" ma:index="22" nillable="true" ma:taxonomy="true" ma:internalName="lcf76f155ced4ddcb4097134ff3c332f" ma:taxonomyFieldName="MediaServiceImageTags" ma:displayName="Bildmarkeringar" ma:readOnly="false" ma:fieldId="{5cf76f15-5ced-4ddc-b409-7134ff3c332f}" ma:taxonomyMulti="true" ma:sspId="6b902723-c9c7-4e15-a187-84da058e1999" ma:termSetId="09814cd3-568e-fe90-9814-8d621ff8fb84" ma:anchorId="fba54fb3-c3e1-fe81-a776-ca4b69148c4d" ma:open="true" ma:isKeyword="false">
      <xsd:complexType>
        <xsd:sequence>
          <xsd:element ref="pc:Terms" minOccurs="0" maxOccurs="1"/>
        </xsd:sequence>
      </xsd:complexType>
    </xsd:element>
    <xsd:element name="MediaServiceDateTaken" ma:index="23" nillable="true" ma:displayName="MediaServiceDateTaken" ma:hidden="true" ma:indexed="true" ma:internalName="MediaServiceDateTaken"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ServiceOCR" ma:index="27" nillable="true" ma:displayName="Extracted Text" ma:internalName="MediaServiceOCR" ma:readOnly="true">
      <xsd:simpleType>
        <xsd:restriction base="dms:Note">
          <xsd:maxLength value="255"/>
        </xsd:restriction>
      </xsd:simpleType>
    </xsd:element>
    <xsd:element name="MediaLengthInSeconds" ma:index="28"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F65B44D-8290-4523-AC19-1EF298D7D987}">
  <ds:schemaRefs>
    <ds:schemaRef ds:uri="http://schemas.microsoft.com/sharepoint/v3/contenttype/forms"/>
  </ds:schemaRefs>
</ds:datastoreItem>
</file>

<file path=customXml/itemProps2.xml><?xml version="1.0" encoding="utf-8"?>
<ds:datastoreItem xmlns:ds="http://schemas.openxmlformats.org/officeDocument/2006/customXml" ds:itemID="{E3038BDF-AF35-4278-8DCC-C01DAE5EED2F}">
  <ds:schemaRefs>
    <ds:schemaRef ds:uri="http://purl.org/dc/elements/1.1/"/>
    <ds:schemaRef ds:uri="http://schemas.microsoft.com/office/2006/metadata/properties"/>
    <ds:schemaRef ds:uri="http://schemas.openxmlformats.org/package/2006/metadata/core-properties"/>
    <ds:schemaRef ds:uri="http://purl.org/dc/terms/"/>
    <ds:schemaRef ds:uri="http://schemas.microsoft.com/office/2006/documentManagement/types"/>
    <ds:schemaRef ds:uri="http://schemas.microsoft.com/office/infopath/2007/PartnerControls"/>
    <ds:schemaRef ds:uri="http://purl.org/dc/dcmitype/"/>
    <ds:schemaRef ds:uri="26daeaf2-af4e-4f4e-bcfc-63b924da9991"/>
    <ds:schemaRef ds:uri="521ecd14-642c-4f0b-b316-1643ccbe2539"/>
    <ds:schemaRef ds:uri="http://www.w3.org/XML/1998/namespace"/>
  </ds:schemaRefs>
</ds:datastoreItem>
</file>

<file path=customXml/itemProps3.xml><?xml version="1.0" encoding="utf-8"?>
<ds:datastoreItem xmlns:ds="http://schemas.openxmlformats.org/officeDocument/2006/customXml" ds:itemID="{282B7029-A419-4A67-8934-2C7F07746E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daeaf2-af4e-4f4e-bcfc-63b924da9991"/>
    <ds:schemaRef ds:uri="521ecd14-642c-4f0b-b316-1643ccbe25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4199</TotalTime>
  <Words>1723</Words>
  <Application>Microsoft Office PowerPoint</Application>
  <PresentationFormat>Bredbild</PresentationFormat>
  <Paragraphs>169</Paragraphs>
  <Slides>19</Slides>
  <Notes>18</Notes>
  <HiddenSlides>0</HiddenSlides>
  <MMClips>0</MMClips>
  <ScaleCrop>false</ScaleCrop>
  <HeadingPairs>
    <vt:vector size="6" baseType="variant">
      <vt:variant>
        <vt:lpstr>Använt teckensnitt</vt:lpstr>
      </vt:variant>
      <vt:variant>
        <vt:i4>4</vt:i4>
      </vt:variant>
      <vt:variant>
        <vt:lpstr>Tema</vt:lpstr>
      </vt:variant>
      <vt:variant>
        <vt:i4>1</vt:i4>
      </vt:variant>
      <vt:variant>
        <vt:lpstr>Bildrubriker</vt:lpstr>
      </vt:variant>
      <vt:variant>
        <vt:i4>19</vt:i4>
      </vt:variant>
    </vt:vector>
  </HeadingPairs>
  <TitlesOfParts>
    <vt:vector size="24" baseType="lpstr">
      <vt:lpstr>Arial</vt:lpstr>
      <vt:lpstr>Calibri</vt:lpstr>
      <vt:lpstr>Fira Sans Medium</vt:lpstr>
      <vt:lpstr>Wingdings</vt:lpstr>
      <vt:lpstr>Office-tema</vt:lpstr>
      <vt:lpstr>Anteckningar för Sysavs lektionsmaterial</vt:lpstr>
      <vt:lpstr>Sophistoria</vt:lpstr>
      <vt:lpstr>Så länge människan funnits, har det uppstått avfall. </vt:lpstr>
      <vt:lpstr>Avfallets historia</vt:lpstr>
      <vt:lpstr>Medeltiden</vt:lpstr>
      <vt:lpstr>Soptippar (deponi)</vt:lpstr>
      <vt:lpstr>Industrialiseringen</vt:lpstr>
      <vt:lpstr>Avfallskategorisering</vt:lpstr>
      <vt:lpstr>Avfallskategorisering</vt:lpstr>
      <vt:lpstr>1900</vt:lpstr>
      <vt:lpstr>1900</vt:lpstr>
      <vt:lpstr>1900</vt:lpstr>
      <vt:lpstr>1900</vt:lpstr>
      <vt:lpstr>1900</vt:lpstr>
      <vt:lpstr>1900</vt:lpstr>
      <vt:lpstr>1900</vt:lpstr>
      <vt:lpstr>1900</vt:lpstr>
      <vt:lpstr>PowerPoint-presentation</vt:lpstr>
      <vt:lpstr>PowerPoint-presentation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Amanda Björk</dc:creator>
  <cp:lastModifiedBy>Minna Borgkvist</cp:lastModifiedBy>
  <cp:revision>666</cp:revision>
  <dcterms:created xsi:type="dcterms:W3CDTF">2018-12-05T15:31:01Z</dcterms:created>
  <dcterms:modified xsi:type="dcterms:W3CDTF">2023-10-24T13:37:40Z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ITECH_BusinessArea">
    <vt:lpwstr>2;#Kommunikation|39d2bd8b-2994-459b-a806-52d170f908bb</vt:lpwstr>
  </property>
  <property fmtid="{D5CDD505-2E9C-101B-9397-08002B2CF9AE}" pid="3" name="ContentTypeId">
    <vt:lpwstr>0x010100E4BF254003CB76449138D01C59919C08</vt:lpwstr>
  </property>
  <property fmtid="{D5CDD505-2E9C-101B-9397-08002B2CF9AE}" pid="4" name="INITECH_VS_DocumentType">
    <vt:lpwstr/>
  </property>
  <property fmtid="{D5CDD505-2E9C-101B-9397-08002B2CF9AE}" pid="5" name="MediaServiceImageTags">
    <vt:lpwstr/>
  </property>
  <property fmtid="{D5CDD505-2E9C-101B-9397-08002B2CF9AE}" pid="6" name="INITECH_CrossProcess">
    <vt:lpwstr/>
  </property>
  <property fmtid="{D5CDD505-2E9C-101B-9397-08002B2CF9AE}" pid="7" name="INITECH_ProjectProcess">
    <vt:lpwstr/>
  </property>
</Properties>
</file>